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6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86248482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aljazeera.com/news/europe/2014/03/timeline-ukraine-political-crisis-201431143722854652.html"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bbc.com/news/world-middle-east-26248275"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reuters.com/article/2014/03/21/us-ukraine-crisis-osce-idUSBREA2K1J220140321" TargetMode="External"/><Relationship Id="rId2" Type="http://schemas.openxmlformats.org/officeDocument/2006/relationships/slide" Target="../slides/slide48.xml"/><Relationship Id="rId1" Type="http://schemas.openxmlformats.org/officeDocument/2006/relationships/notesMaster" Target="../notesMasters/notesMaster1.xml"/><Relationship Id="rId5" Type="http://schemas.openxmlformats.org/officeDocument/2006/relationships/hyperlink" Target="https://www.osce.org/cio/116710" TargetMode="External"/><Relationship Id="rId4" Type="http://schemas.openxmlformats.org/officeDocument/2006/relationships/hyperlink" Target="http://www.osce.org/odihr"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503170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698716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4" name="Shape 1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285668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76096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923944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u="sng">
                <a:solidFill>
                  <a:schemeClr val="hlink"/>
                </a:solidFill>
                <a:hlinkClick r:id="rId3"/>
              </a:rPr>
              <a:t>http://www.aljazeera.com/news/europe/2014/03/timeline-ukraine-political-crisis-201431143722854652.html</a:t>
            </a:r>
          </a:p>
          <a:p>
            <a:pPr lvl="0" rtl="0">
              <a:spcBef>
                <a:spcPts val="0"/>
              </a:spcBef>
              <a:buNone/>
            </a:pPr>
            <a:r>
              <a:rPr lang="en" u="sng">
                <a:solidFill>
                  <a:schemeClr val="hlink"/>
                </a:solidFill>
                <a:hlinkClick r:id="rId4"/>
              </a:rPr>
              <a:t>http://www.bbc.com/news/world-middle-east-26248275</a:t>
            </a:r>
          </a:p>
        </p:txBody>
      </p:sp>
    </p:spTree>
    <p:extLst>
      <p:ext uri="{BB962C8B-B14F-4D97-AF65-F5344CB8AC3E}">
        <p14:creationId xmlns:p14="http://schemas.microsoft.com/office/powerpoint/2010/main" val="683689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6063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5" name="Shape 1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00388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1" name="Shape 1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763777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190029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2" name="Shape 1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692554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163088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258314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260678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203425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0" name="Shape 1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478733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6" name="Shape 1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362215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80366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9" name="Shape 1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642287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05" name="Shape 2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918461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10" name="Shape 2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706966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16" name="Shape 2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06244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931773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26" name="Shape 2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069131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264267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7" name="Shape 2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516732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3" name="Shape 2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46239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8" name="Shape 2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906731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3" name="Shape 2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698459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8" name="Shape 2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365430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64" name="Shape 2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350977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69" name="Shape 2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249004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5" name="Shape 2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0233288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1" name="Shape 2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765558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7" name="Shape 2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984169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2" name="Shape 2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358087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8" name="Shape 2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831892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3" name="Shape 3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0631913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8" name="Shape 3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747480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3" name="Shape 3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7252788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3583995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5" name="Shape 3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3549591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Shape 3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1" name="Shape 3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4790945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Shape 3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7" name="Shape 3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948509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2" name="Shape 3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26622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8" name="Shape 3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5472849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3" name="Shape 3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5658614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9" name="Shape 3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u="sng">
                <a:solidFill>
                  <a:schemeClr val="hlink"/>
                </a:solidFill>
                <a:hlinkClick r:id="rId3"/>
              </a:rPr>
              <a:t>http://www.reuters.com/article/2014/03/21/us-ukraine-crisis-osce-idUSBREA2K1J220140321</a:t>
            </a:r>
          </a:p>
          <a:p>
            <a:pPr lvl="0" rtl="0">
              <a:spcBef>
                <a:spcPts val="0"/>
              </a:spcBef>
              <a:buNone/>
            </a:pPr>
            <a:r>
              <a:rPr lang="en" u="sng">
                <a:solidFill>
                  <a:schemeClr val="hlink"/>
                </a:solidFill>
                <a:hlinkClick r:id="rId4"/>
              </a:rPr>
              <a:t>http://www.osce.org/odihr</a:t>
            </a:r>
          </a:p>
          <a:p>
            <a:pPr lvl="0" rtl="0">
              <a:spcBef>
                <a:spcPts val="0"/>
              </a:spcBef>
              <a:buNone/>
            </a:pPr>
            <a:r>
              <a:rPr lang="en" u="sng">
                <a:solidFill>
                  <a:schemeClr val="hlink"/>
                </a:solidFill>
                <a:hlinkClick r:id="rId5"/>
              </a:rPr>
              <a:t>https://www.osce.org/cio/116710</a:t>
            </a:r>
          </a:p>
          <a:p>
            <a:pPr>
              <a:spcBef>
                <a:spcPts val="0"/>
              </a:spcBef>
              <a:buNone/>
            </a:pPr>
            <a:endParaRPr/>
          </a:p>
        </p:txBody>
      </p:sp>
    </p:spTree>
    <p:extLst>
      <p:ext uri="{BB962C8B-B14F-4D97-AF65-F5344CB8AC3E}">
        <p14:creationId xmlns:p14="http://schemas.microsoft.com/office/powerpoint/2010/main" val="30979095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65" name="Shape 3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97855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9"/>
        <p:cNvGrpSpPr/>
        <p:nvPr/>
      </p:nvGrpSpPr>
      <p:grpSpPr>
        <a:xfrm>
          <a:off x="0" y="0"/>
          <a:ext cx="0" cy="0"/>
          <a:chOff x="0" y="0"/>
          <a:chExt cx="0" cy="0"/>
        </a:xfrm>
      </p:grpSpPr>
      <p:grpSp>
        <p:nvGrpSpPr>
          <p:cNvPr id="60" name="Shape 60"/>
          <p:cNvGrpSpPr/>
          <p:nvPr/>
        </p:nvGrpSpPr>
        <p:grpSpPr>
          <a:xfrm>
            <a:off x="-11" y="1000670"/>
            <a:ext cx="7314320" cy="3087224"/>
            <a:chOff x="-11" y="1378676"/>
            <a:chExt cx="7314320" cy="4116299"/>
          </a:xfrm>
        </p:grpSpPr>
        <p:sp>
          <p:nvSpPr>
            <p:cNvPr id="61" name="Shape 61"/>
            <p:cNvSpPr/>
            <p:nvPr/>
          </p:nvSpPr>
          <p:spPr>
            <a:xfrm flipH="1">
              <a:off x="-11" y="1378676"/>
              <a:ext cx="187800" cy="4116299"/>
            </a:xfrm>
            <a:prstGeom prst="rect">
              <a:avLst/>
            </a:prstGeom>
            <a:solidFill>
              <a:schemeClr val="accent2"/>
            </a:solidFill>
            <a:ln>
              <a:noFill/>
            </a:ln>
          </p:spPr>
          <p:txBody>
            <a:bodyPr lIns="91425" tIns="45700" rIns="91425" bIns="45700" anchor="ctr" anchorCtr="0">
              <a:noAutofit/>
            </a:bodyPr>
            <a:lstStyle/>
            <a:p>
              <a:pPr>
                <a:spcBef>
                  <a:spcPts val="0"/>
                </a:spcBef>
                <a:buNone/>
              </a:pPr>
              <a:endParaRPr/>
            </a:p>
          </p:txBody>
        </p:sp>
        <p:sp>
          <p:nvSpPr>
            <p:cNvPr id="62" name="Shape 62"/>
            <p:cNvSpPr/>
            <p:nvPr/>
          </p:nvSpPr>
          <p:spPr>
            <a:xfrm flipH="1">
              <a:off x="187809" y="1378676"/>
              <a:ext cx="7126499" cy="4116299"/>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63" name="Shape 63"/>
          <p:cNvSpPr txBox="1">
            <a:spLocks noGrp="1"/>
          </p:cNvSpPr>
          <p:nvPr>
            <p:ph type="ctrTitle"/>
          </p:nvPr>
        </p:nvSpPr>
        <p:spPr>
          <a:xfrm>
            <a:off x="685800" y="1699932"/>
            <a:ext cx="6400799" cy="10004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4" name="Shape 64"/>
          <p:cNvSpPr txBox="1">
            <a:spLocks noGrp="1"/>
          </p:cNvSpPr>
          <p:nvPr>
            <p:ph type="subTitle" idx="1"/>
          </p:nvPr>
        </p:nvSpPr>
        <p:spPr>
          <a:xfrm>
            <a:off x="685800" y="2700338"/>
            <a:ext cx="6400799" cy="675299"/>
          </a:xfrm>
          <a:prstGeom prst="rect">
            <a:avLst/>
          </a:prstGeom>
        </p:spPr>
        <p:txBody>
          <a:bodyPr lIns="91425" tIns="91425" rIns="91425" bIns="91425" anchor="t" anchorCtr="0"/>
          <a:lstStyle>
            <a:lvl1pPr>
              <a:spcBef>
                <a:spcPts val="0"/>
              </a:spcBef>
              <a:buClr>
                <a:schemeClr val="lt1"/>
              </a:buClr>
              <a:buSzPct val="100000"/>
              <a:buNone/>
              <a:defRPr sz="2400">
                <a:solidFill>
                  <a:schemeClr val="lt1"/>
                </a:solidFill>
              </a:defRPr>
            </a:lvl1pPr>
            <a:lvl2pPr>
              <a:spcBef>
                <a:spcPts val="0"/>
              </a:spcBef>
              <a:buClr>
                <a:schemeClr val="lt1"/>
              </a:buClr>
              <a:buSzPct val="100000"/>
              <a:buNone/>
              <a:defRPr sz="2400">
                <a:solidFill>
                  <a:schemeClr val="lt1"/>
                </a:solidFill>
              </a:defRPr>
            </a:lvl2pPr>
            <a:lvl3pPr>
              <a:spcBef>
                <a:spcPts val="0"/>
              </a:spcBef>
              <a:buClr>
                <a:schemeClr val="lt1"/>
              </a:buClr>
              <a:buSzPct val="100000"/>
              <a:buNone/>
              <a:defRPr sz="2400">
                <a:solidFill>
                  <a:schemeClr val="lt1"/>
                </a:solidFill>
              </a:defRPr>
            </a:lvl3pPr>
            <a:lvl4pPr>
              <a:spcBef>
                <a:spcPts val="0"/>
              </a:spcBef>
              <a:buClr>
                <a:schemeClr val="lt1"/>
              </a:buClr>
              <a:buSzPct val="100000"/>
              <a:buNone/>
              <a:defRPr sz="2400">
                <a:solidFill>
                  <a:schemeClr val="lt1"/>
                </a:solidFill>
              </a:defRPr>
            </a:lvl4pPr>
            <a:lvl5pPr>
              <a:spcBef>
                <a:spcPts val="0"/>
              </a:spcBef>
              <a:buClr>
                <a:schemeClr val="lt1"/>
              </a:buClr>
              <a:buSzPct val="100000"/>
              <a:buNone/>
              <a:defRPr sz="2400">
                <a:solidFill>
                  <a:schemeClr val="lt1"/>
                </a:solidFill>
              </a:defRPr>
            </a:lvl5pPr>
            <a:lvl6pPr>
              <a:spcBef>
                <a:spcPts val="0"/>
              </a:spcBef>
              <a:buClr>
                <a:schemeClr val="lt1"/>
              </a:buClr>
              <a:buSzPct val="100000"/>
              <a:buNone/>
              <a:defRPr sz="2400">
                <a:solidFill>
                  <a:schemeClr val="lt1"/>
                </a:solidFill>
              </a:defRPr>
            </a:lvl6pPr>
            <a:lvl7pPr>
              <a:spcBef>
                <a:spcPts val="0"/>
              </a:spcBef>
              <a:buClr>
                <a:schemeClr val="lt1"/>
              </a:buClr>
              <a:buSzPct val="100000"/>
              <a:buNone/>
              <a:defRPr sz="2400">
                <a:solidFill>
                  <a:schemeClr val="lt1"/>
                </a:solidFill>
              </a:defRPr>
            </a:lvl7pPr>
            <a:lvl8pPr>
              <a:spcBef>
                <a:spcPts val="0"/>
              </a:spcBef>
              <a:buClr>
                <a:schemeClr val="lt1"/>
              </a:buClr>
              <a:buSzPct val="100000"/>
              <a:buNone/>
              <a:defRPr sz="2400">
                <a:solidFill>
                  <a:schemeClr val="lt1"/>
                </a:solidFill>
              </a:defRPr>
            </a:lvl8pPr>
            <a:lvl9pPr>
              <a:spcBef>
                <a:spcPts val="0"/>
              </a:spcBef>
              <a:buClr>
                <a:schemeClr val="lt1"/>
              </a:buClr>
              <a:buSzPct val="100000"/>
              <a:buNone/>
              <a:defRPr sz="24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5"/>
        <p:cNvGrpSpPr/>
        <p:nvPr/>
      </p:nvGrpSpPr>
      <p:grpSpPr>
        <a:xfrm>
          <a:off x="0" y="0"/>
          <a:ext cx="0" cy="0"/>
          <a:chOff x="0" y="0"/>
          <a:chExt cx="0" cy="0"/>
        </a:xfrm>
      </p:grpSpPr>
      <p:grpSp>
        <p:nvGrpSpPr>
          <p:cNvPr id="66" name="Shape 66"/>
          <p:cNvGrpSpPr/>
          <p:nvPr/>
        </p:nvGrpSpPr>
        <p:grpSpPr>
          <a:xfrm>
            <a:off x="-13" y="-9140"/>
            <a:ext cx="8005727" cy="1209421"/>
            <a:chOff x="-13" y="-12187"/>
            <a:chExt cx="8005727" cy="1161900"/>
          </a:xfrm>
        </p:grpSpPr>
        <p:sp>
          <p:nvSpPr>
            <p:cNvPr id="67" name="Shape 67"/>
            <p:cNvSpPr/>
            <p:nvPr/>
          </p:nvSpPr>
          <p:spPr>
            <a:xfrm flipH="1">
              <a:off x="-13" y="-12187"/>
              <a:ext cx="187800" cy="1161900"/>
            </a:xfrm>
            <a:prstGeom prst="rect">
              <a:avLst/>
            </a:prstGeom>
            <a:solidFill>
              <a:schemeClr val="accent2"/>
            </a:solidFill>
            <a:ln>
              <a:noFill/>
            </a:ln>
          </p:spPr>
          <p:txBody>
            <a:bodyPr lIns="91425" tIns="45700" rIns="91425" bIns="45700" anchor="ctr" anchorCtr="0">
              <a:noAutofit/>
            </a:bodyPr>
            <a:lstStyle/>
            <a:p>
              <a:pPr>
                <a:spcBef>
                  <a:spcPts val="0"/>
                </a:spcBef>
                <a:buNone/>
              </a:pPr>
              <a:endParaRPr/>
            </a:p>
          </p:txBody>
        </p:sp>
        <p:sp>
          <p:nvSpPr>
            <p:cNvPr id="68" name="Shape 68"/>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69" name="Shape 69"/>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0" name="Shape 70"/>
          <p:cNvSpPr txBox="1">
            <a:spLocks noGrp="1"/>
          </p:cNvSpPr>
          <p:nvPr>
            <p:ph type="body" idx="1"/>
          </p:nvPr>
        </p:nvSpPr>
        <p:spPr>
          <a:xfrm>
            <a:off x="457200" y="1278516"/>
            <a:ext cx="8229600"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71"/>
        <p:cNvGrpSpPr/>
        <p:nvPr/>
      </p:nvGrpSpPr>
      <p:grpSpPr>
        <a:xfrm>
          <a:off x="0" y="0"/>
          <a:ext cx="0" cy="0"/>
          <a:chOff x="0" y="0"/>
          <a:chExt cx="0" cy="0"/>
        </a:xfrm>
      </p:grpSpPr>
      <p:sp>
        <p:nvSpPr>
          <p:cNvPr id="72" name="Shape 72"/>
          <p:cNvSpPr txBox="1">
            <a:spLocks noGrp="1"/>
          </p:cNvSpPr>
          <p:nvPr>
            <p:ph type="body" idx="1"/>
          </p:nvPr>
        </p:nvSpPr>
        <p:spPr>
          <a:xfrm>
            <a:off x="456245" y="1278513"/>
            <a:ext cx="4038599"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3" name="Shape 73"/>
          <p:cNvSpPr txBox="1">
            <a:spLocks noGrp="1"/>
          </p:cNvSpPr>
          <p:nvPr>
            <p:ph type="body" idx="2"/>
          </p:nvPr>
        </p:nvSpPr>
        <p:spPr>
          <a:xfrm>
            <a:off x="4648200" y="1278513"/>
            <a:ext cx="4038599"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grpSp>
        <p:nvGrpSpPr>
          <p:cNvPr id="74" name="Shape 74"/>
          <p:cNvGrpSpPr/>
          <p:nvPr/>
        </p:nvGrpSpPr>
        <p:grpSpPr>
          <a:xfrm>
            <a:off x="-13" y="-9140"/>
            <a:ext cx="8005727" cy="1209421"/>
            <a:chOff x="-13" y="-12187"/>
            <a:chExt cx="8005727" cy="1161900"/>
          </a:xfrm>
        </p:grpSpPr>
        <p:sp>
          <p:nvSpPr>
            <p:cNvPr id="75" name="Shape 75"/>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76" name="Shape 76"/>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77" name="Shape 77"/>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8"/>
        <p:cNvGrpSpPr/>
        <p:nvPr/>
      </p:nvGrpSpPr>
      <p:grpSpPr>
        <a:xfrm>
          <a:off x="0" y="0"/>
          <a:ext cx="0" cy="0"/>
          <a:chOff x="0" y="0"/>
          <a:chExt cx="0" cy="0"/>
        </a:xfrm>
      </p:grpSpPr>
      <p:grpSp>
        <p:nvGrpSpPr>
          <p:cNvPr id="79" name="Shape 79"/>
          <p:cNvGrpSpPr/>
          <p:nvPr/>
        </p:nvGrpSpPr>
        <p:grpSpPr>
          <a:xfrm>
            <a:off x="-13" y="-9140"/>
            <a:ext cx="8005727" cy="1209421"/>
            <a:chOff x="-13" y="-12187"/>
            <a:chExt cx="8005727" cy="1161900"/>
          </a:xfrm>
        </p:grpSpPr>
        <p:sp>
          <p:nvSpPr>
            <p:cNvPr id="80" name="Shape 80"/>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81" name="Shape 81"/>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82" name="Shape 82"/>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83"/>
        <p:cNvGrpSpPr/>
        <p:nvPr/>
      </p:nvGrpSpPr>
      <p:grpSpPr>
        <a:xfrm>
          <a:off x="0" y="0"/>
          <a:ext cx="0" cy="0"/>
          <a:chOff x="0" y="0"/>
          <a:chExt cx="0" cy="0"/>
        </a:xfrm>
      </p:grpSpPr>
      <p:sp>
        <p:nvSpPr>
          <p:cNvPr id="84" name="Shape 84"/>
          <p:cNvSpPr/>
          <p:nvPr/>
        </p:nvSpPr>
        <p:spPr>
          <a:xfrm flipH="1">
            <a:off x="8964665" y="4623760"/>
            <a:ext cx="187800" cy="5214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85" name="Shape 85"/>
          <p:cNvSpPr/>
          <p:nvPr/>
        </p:nvSpPr>
        <p:spPr>
          <a:xfrm flipH="1">
            <a:off x="3866777" y="4623760"/>
            <a:ext cx="5097900" cy="5214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sp>
        <p:nvSpPr>
          <p:cNvPr id="86" name="Shape 86"/>
          <p:cNvSpPr txBox="1">
            <a:spLocks noGrp="1"/>
          </p:cNvSpPr>
          <p:nvPr>
            <p:ph type="body" idx="1"/>
          </p:nvPr>
        </p:nvSpPr>
        <p:spPr>
          <a:xfrm>
            <a:off x="3866812" y="4623760"/>
            <a:ext cx="5097900" cy="521400"/>
          </a:xfrm>
          <a:prstGeom prst="rect">
            <a:avLst/>
          </a:prstGeom>
        </p:spPr>
        <p:txBody>
          <a:bodyPr lIns="91425" tIns="91425" rIns="91425" bIns="91425" anchor="t" anchorCtr="0"/>
          <a:lstStyle>
            <a:lvl1pPr>
              <a:spcBef>
                <a:spcPts val="0"/>
              </a:spcBef>
              <a:buClr>
                <a:schemeClr val="lt1"/>
              </a:buClr>
              <a:buSzPct val="100000"/>
              <a:buNone/>
              <a:defRPr sz="1400">
                <a:solidFill>
                  <a:schemeClr val="lt1"/>
                </a:solidFill>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grpSp>
        <p:nvGrpSpPr>
          <p:cNvPr id="5" name="Shape 5"/>
          <p:cNvGrpSpPr/>
          <p:nvPr/>
        </p:nvGrpSpPr>
        <p:grpSpPr>
          <a:xfrm>
            <a:off x="33867" y="-70"/>
            <a:ext cx="3409812" cy="2107677"/>
            <a:chOff x="0" y="1493"/>
            <a:chExt cx="3409812" cy="2810236"/>
          </a:xfrm>
        </p:grpSpPr>
        <p:cxnSp>
          <p:nvCxnSpPr>
            <p:cNvPr id="6" name="Shape 6"/>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7" name="Shape 7"/>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8" name="Shape 8"/>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9" name="Shape 9"/>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0" name="Shape 10"/>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1" name="Shape 11"/>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2" name="Shape 12"/>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3" name="Shape 13"/>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4" name="Shape 14"/>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5" name="Shape 15"/>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6" name="Shape 16"/>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7" name="Shape 17"/>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8" name="Shape 18"/>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9" name="Shape 19"/>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0" name="Shape 20"/>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1" name="Shape 21"/>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2" name="Shape 22"/>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3" name="Shape 23"/>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4" name="Shape 24"/>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5" name="Shape 25"/>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6" name="Shape 26"/>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7" name="Shape 27"/>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8" name="Shape 28"/>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9" name="Shape 29"/>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0" name="Shape 30"/>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
        <p:nvSpPr>
          <p:cNvPr id="31" name="Shape 31"/>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a:spcBef>
                <a:spcPts val="0"/>
              </a:spcBef>
              <a:buClr>
                <a:schemeClr val="lt1"/>
              </a:buClr>
              <a:buSzPct val="100000"/>
              <a:buNone/>
              <a:defRPr sz="4400">
                <a:solidFill>
                  <a:schemeClr val="lt1"/>
                </a:solidFill>
              </a:defRPr>
            </a:lvl1pPr>
            <a:lvl2pPr>
              <a:spcBef>
                <a:spcPts val="0"/>
              </a:spcBef>
              <a:buClr>
                <a:schemeClr val="lt1"/>
              </a:buClr>
              <a:buSzPct val="100000"/>
              <a:buNone/>
              <a:defRPr sz="4400">
                <a:solidFill>
                  <a:schemeClr val="lt1"/>
                </a:solidFill>
              </a:defRPr>
            </a:lvl2pPr>
            <a:lvl3pPr>
              <a:spcBef>
                <a:spcPts val="0"/>
              </a:spcBef>
              <a:buClr>
                <a:schemeClr val="lt1"/>
              </a:buClr>
              <a:buSzPct val="100000"/>
              <a:buNone/>
              <a:defRPr sz="4400">
                <a:solidFill>
                  <a:schemeClr val="lt1"/>
                </a:solidFill>
              </a:defRPr>
            </a:lvl3pPr>
            <a:lvl4pPr>
              <a:spcBef>
                <a:spcPts val="0"/>
              </a:spcBef>
              <a:buClr>
                <a:schemeClr val="lt1"/>
              </a:buClr>
              <a:buSzPct val="100000"/>
              <a:buNone/>
              <a:defRPr sz="4400">
                <a:solidFill>
                  <a:schemeClr val="lt1"/>
                </a:solidFill>
              </a:defRPr>
            </a:lvl4pPr>
            <a:lvl5pPr>
              <a:spcBef>
                <a:spcPts val="0"/>
              </a:spcBef>
              <a:buClr>
                <a:schemeClr val="lt1"/>
              </a:buClr>
              <a:buSzPct val="100000"/>
              <a:buNone/>
              <a:defRPr sz="4400">
                <a:solidFill>
                  <a:schemeClr val="lt1"/>
                </a:solidFill>
              </a:defRPr>
            </a:lvl5pPr>
            <a:lvl6pPr>
              <a:spcBef>
                <a:spcPts val="0"/>
              </a:spcBef>
              <a:buClr>
                <a:schemeClr val="lt1"/>
              </a:buClr>
              <a:buSzPct val="100000"/>
              <a:buNone/>
              <a:defRPr sz="4400">
                <a:solidFill>
                  <a:schemeClr val="lt1"/>
                </a:solidFill>
              </a:defRPr>
            </a:lvl6pPr>
            <a:lvl7pPr>
              <a:spcBef>
                <a:spcPts val="0"/>
              </a:spcBef>
              <a:buClr>
                <a:schemeClr val="lt1"/>
              </a:buClr>
              <a:buSzPct val="100000"/>
              <a:buNone/>
              <a:defRPr sz="4400">
                <a:solidFill>
                  <a:schemeClr val="lt1"/>
                </a:solidFill>
              </a:defRPr>
            </a:lvl7pPr>
            <a:lvl8pPr>
              <a:spcBef>
                <a:spcPts val="0"/>
              </a:spcBef>
              <a:buClr>
                <a:schemeClr val="lt1"/>
              </a:buClr>
              <a:buSzPct val="100000"/>
              <a:buNone/>
              <a:defRPr sz="4400">
                <a:solidFill>
                  <a:schemeClr val="lt1"/>
                </a:solidFill>
              </a:defRPr>
            </a:lvl8pPr>
            <a:lvl9pPr>
              <a:spcBef>
                <a:spcPts val="0"/>
              </a:spcBef>
              <a:buClr>
                <a:schemeClr val="lt1"/>
              </a:buClr>
              <a:buSzPct val="100000"/>
              <a:buNone/>
              <a:defRPr sz="4400">
                <a:solidFill>
                  <a:schemeClr val="lt1"/>
                </a:solidFill>
              </a:defRPr>
            </a:lvl9pPr>
          </a:lstStyle>
          <a:p>
            <a:endParaRPr/>
          </a:p>
        </p:txBody>
      </p:sp>
      <p:sp>
        <p:nvSpPr>
          <p:cNvPr id="32" name="Shape 32"/>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a:spcBef>
                <a:spcPts val="0"/>
              </a:spcBef>
              <a:buClr>
                <a:schemeClr val="dk2"/>
              </a:buClr>
              <a:buSzPct val="100000"/>
              <a:defRPr sz="1800">
                <a:solidFill>
                  <a:schemeClr val="dk2"/>
                </a:solidFill>
              </a:defRPr>
            </a:lvl1pPr>
            <a:lvl2pPr>
              <a:spcBef>
                <a:spcPts val="360"/>
              </a:spcBef>
              <a:buClr>
                <a:schemeClr val="dk2"/>
              </a:buClr>
              <a:buSzPct val="100000"/>
              <a:defRPr sz="1800">
                <a:solidFill>
                  <a:schemeClr val="dk2"/>
                </a:solidFill>
              </a:defRPr>
            </a:lvl2pPr>
            <a:lvl3pPr>
              <a:spcBef>
                <a:spcPts val="360"/>
              </a:spcBef>
              <a:buClr>
                <a:schemeClr val="dk2"/>
              </a:buClr>
              <a:buSzPct val="100000"/>
              <a:defRPr sz="1800">
                <a:solidFill>
                  <a:schemeClr val="dk2"/>
                </a:solidFill>
              </a:defRPr>
            </a:lvl3pPr>
            <a:lvl4pPr>
              <a:spcBef>
                <a:spcPts val="360"/>
              </a:spcBef>
              <a:buClr>
                <a:schemeClr val="dk2"/>
              </a:buClr>
              <a:buSzPct val="100000"/>
              <a:defRPr sz="1800">
                <a:solidFill>
                  <a:schemeClr val="dk2"/>
                </a:solidFill>
              </a:defRPr>
            </a:lvl4pPr>
            <a:lvl5pPr>
              <a:spcBef>
                <a:spcPts val="360"/>
              </a:spcBef>
              <a:buClr>
                <a:schemeClr val="dk2"/>
              </a:buClr>
              <a:buSzPct val="100000"/>
              <a:defRPr sz="1800">
                <a:solidFill>
                  <a:schemeClr val="dk2"/>
                </a:solidFill>
              </a:defRPr>
            </a:lvl5pPr>
            <a:lvl6pPr>
              <a:spcBef>
                <a:spcPts val="360"/>
              </a:spcBef>
              <a:buClr>
                <a:schemeClr val="dk2"/>
              </a:buClr>
              <a:buSzPct val="100000"/>
              <a:defRPr sz="1800">
                <a:solidFill>
                  <a:schemeClr val="dk2"/>
                </a:solidFill>
              </a:defRPr>
            </a:lvl6pPr>
            <a:lvl7pPr>
              <a:spcBef>
                <a:spcPts val="360"/>
              </a:spcBef>
              <a:buClr>
                <a:schemeClr val="dk2"/>
              </a:buClr>
              <a:buSzPct val="100000"/>
              <a:defRPr sz="1800">
                <a:solidFill>
                  <a:schemeClr val="dk2"/>
                </a:solidFill>
              </a:defRPr>
            </a:lvl7pPr>
            <a:lvl8pPr>
              <a:spcBef>
                <a:spcPts val="360"/>
              </a:spcBef>
              <a:buClr>
                <a:schemeClr val="dk2"/>
              </a:buClr>
              <a:buSzPct val="100000"/>
              <a:defRPr sz="1800">
                <a:solidFill>
                  <a:schemeClr val="dk2"/>
                </a:solidFill>
              </a:defRPr>
            </a:lvl8pPr>
            <a:lvl9pPr>
              <a:spcBef>
                <a:spcPts val="360"/>
              </a:spcBef>
              <a:buClr>
                <a:schemeClr val="dk2"/>
              </a:buClr>
              <a:buSzPct val="100000"/>
              <a:defRPr sz="1800">
                <a:solidFill>
                  <a:schemeClr val="dk2"/>
                </a:solidFill>
              </a:defRPr>
            </a:lvl9pPr>
          </a:lstStyle>
          <a:p>
            <a:endParaRPr/>
          </a:p>
        </p:txBody>
      </p:sp>
      <p:grpSp>
        <p:nvGrpSpPr>
          <p:cNvPr id="33" name="Shape 33"/>
          <p:cNvGrpSpPr/>
          <p:nvPr/>
        </p:nvGrpSpPr>
        <p:grpSpPr>
          <a:xfrm rot="10800000">
            <a:off x="5734187" y="3035893"/>
            <a:ext cx="3409812" cy="2107677"/>
            <a:chOff x="0" y="1493"/>
            <a:chExt cx="3409812" cy="2810236"/>
          </a:xfrm>
        </p:grpSpPr>
        <p:cxnSp>
          <p:nvCxnSpPr>
            <p:cNvPr id="34" name="Shape 34"/>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5" name="Shape 35"/>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6" name="Shape 36"/>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7" name="Shape 37"/>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8" name="Shape 38"/>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9" name="Shape 39"/>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0" name="Shape 40"/>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1" name="Shape 41"/>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2" name="Shape 42"/>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3" name="Shape 43"/>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4" name="Shape 44"/>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5" name="Shape 45"/>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6" name="Shape 46"/>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7" name="Shape 47"/>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8" name="Shape 48"/>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9" name="Shape 49"/>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0" name="Shape 50"/>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1" name="Shape 51"/>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2" name="Shape 52"/>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3" name="Shape 53"/>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4" name="Shape 54"/>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5" name="Shape 55"/>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6" name="Shape 56"/>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7" name="Shape 57"/>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8" name="Shape 58"/>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n.wikipedia.org/wiki/Chechen_people"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ctrTitle"/>
          </p:nvPr>
        </p:nvSpPr>
        <p:spPr>
          <a:xfrm>
            <a:off x="685800" y="1289547"/>
            <a:ext cx="6400799" cy="1410899"/>
          </a:xfrm>
          <a:prstGeom prst="rect">
            <a:avLst/>
          </a:prstGeom>
        </p:spPr>
        <p:txBody>
          <a:bodyPr lIns="91425" tIns="91425" rIns="91425" bIns="91425" anchor="b" anchorCtr="0">
            <a:noAutofit/>
          </a:bodyPr>
          <a:lstStyle/>
          <a:p>
            <a:pPr algn="ctr">
              <a:spcBef>
                <a:spcPts val="0"/>
              </a:spcBef>
              <a:buNone/>
            </a:pPr>
            <a:r>
              <a:rPr lang="en">
                <a:latin typeface="Georgia"/>
                <a:ea typeface="Georgia"/>
                <a:cs typeface="Georgia"/>
                <a:sym typeface="Georgia"/>
              </a:rPr>
              <a:t>Managing Post-Soviet Conflict</a:t>
            </a:r>
          </a:p>
        </p:txBody>
      </p:sp>
      <p:sp>
        <p:nvSpPr>
          <p:cNvPr id="90" name="Shape 90"/>
          <p:cNvSpPr txBox="1">
            <a:spLocks noGrp="1"/>
          </p:cNvSpPr>
          <p:nvPr>
            <p:ph type="subTitle" idx="1"/>
          </p:nvPr>
        </p:nvSpPr>
        <p:spPr>
          <a:xfrm>
            <a:off x="685800" y="2700353"/>
            <a:ext cx="6400799" cy="886799"/>
          </a:xfrm>
          <a:prstGeom prst="rect">
            <a:avLst/>
          </a:prstGeom>
        </p:spPr>
        <p:txBody>
          <a:bodyPr lIns="91425" tIns="91425" rIns="91425" bIns="91425" anchor="t" anchorCtr="0">
            <a:noAutofit/>
          </a:bodyPr>
          <a:lstStyle/>
          <a:p>
            <a:pPr>
              <a:spcBef>
                <a:spcPts val="0"/>
              </a:spcBef>
              <a:buNone/>
            </a:pPr>
            <a:r>
              <a:rPr lang="en">
                <a:latin typeface="Times New Roman"/>
                <a:ea typeface="Times New Roman"/>
                <a:cs typeface="Times New Roman"/>
                <a:sym typeface="Times New Roman"/>
              </a:rPr>
              <a:t>Recent Events in Ukraine/Crimea, New Roles for the BRICS, and the Ethics of COEX Interventions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Shape 95"/>
          <p:cNvPicPr preferRelativeResize="0"/>
          <p:nvPr/>
        </p:nvPicPr>
        <p:blipFill>
          <a:blip r:embed="rId3">
            <a:alphaModFix/>
          </a:blip>
          <a:stretch>
            <a:fillRect/>
          </a:stretch>
        </p:blipFill>
        <p:spPr>
          <a:xfrm>
            <a:off x="325073" y="0"/>
            <a:ext cx="8493853" cy="5143500"/>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t>OVERVIEW</a:t>
            </a:r>
          </a:p>
        </p:txBody>
      </p:sp>
      <p:sp>
        <p:nvSpPr>
          <p:cNvPr id="101" name="Shape 101"/>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spcBef>
                <a:spcPts val="0"/>
              </a:spcBef>
              <a:buNone/>
            </a:pPr>
            <a:r>
              <a:rPr lang="en" sz="2000">
                <a:latin typeface="Times New Roman"/>
                <a:ea typeface="Times New Roman"/>
                <a:cs typeface="Times New Roman"/>
                <a:sym typeface="Times New Roman"/>
              </a:rPr>
              <a:t>-  	Symptom of a far larger Geo-political Process </a:t>
            </a:r>
          </a:p>
          <a:p>
            <a:pPr lvl="0" rtl="0">
              <a:spcBef>
                <a:spcPts val="0"/>
              </a:spcBef>
              <a:buNone/>
            </a:pPr>
            <a:r>
              <a:rPr lang="en" sz="2000">
                <a:latin typeface="Times New Roman"/>
                <a:ea typeface="Times New Roman"/>
                <a:cs typeface="Times New Roman"/>
                <a:sym typeface="Times New Roman"/>
              </a:rPr>
              <a:t>- 	Brief history of Cold War </a:t>
            </a:r>
          </a:p>
          <a:p>
            <a:pPr marL="0" lvl="0" indent="0" rtl="0">
              <a:spcBef>
                <a:spcPts val="0"/>
              </a:spcBef>
              <a:buNone/>
            </a:pPr>
            <a:r>
              <a:rPr lang="en" sz="2000">
                <a:latin typeface="Times New Roman"/>
                <a:ea typeface="Times New Roman"/>
                <a:cs typeface="Times New Roman"/>
                <a:sym typeface="Times New Roman"/>
              </a:rPr>
              <a:t>- 	Post-Soviet Conflict 1992-2014 </a:t>
            </a:r>
          </a:p>
          <a:p>
            <a:pPr lvl="0" indent="457200" rtl="0">
              <a:spcBef>
                <a:spcPts val="0"/>
              </a:spcBef>
              <a:buNone/>
            </a:pPr>
            <a:endParaRPr sz="2000">
              <a:latin typeface="Times New Roman"/>
              <a:ea typeface="Times New Roman"/>
              <a:cs typeface="Times New Roman"/>
              <a:sym typeface="Times New Roman"/>
            </a:endParaRPr>
          </a:p>
          <a:p>
            <a:pPr lvl="0" rtl="0">
              <a:spcBef>
                <a:spcPts val="0"/>
              </a:spcBef>
              <a:buNone/>
            </a:pPr>
            <a:r>
              <a:rPr lang="en" sz="2000">
                <a:latin typeface="Times New Roman"/>
                <a:ea typeface="Times New Roman"/>
                <a:cs typeface="Times New Roman"/>
                <a:sym typeface="Times New Roman"/>
              </a:rPr>
              <a:t>-      Peacebuilding Ethics</a:t>
            </a:r>
          </a:p>
          <a:p>
            <a:pPr lvl="0" rtl="0">
              <a:spcBef>
                <a:spcPts val="0"/>
              </a:spcBef>
              <a:buNone/>
            </a:pPr>
            <a:r>
              <a:rPr lang="en" sz="2000">
                <a:latin typeface="Times New Roman"/>
                <a:ea typeface="Times New Roman"/>
                <a:cs typeface="Times New Roman"/>
                <a:sym typeface="Times New Roman"/>
              </a:rPr>
              <a:t>-  	Negotiations Prep Simulation</a:t>
            </a:r>
          </a:p>
          <a:p>
            <a:pPr lvl="0" rtl="0">
              <a:spcBef>
                <a:spcPts val="0"/>
              </a:spcBef>
              <a:buNone/>
            </a:pPr>
            <a:r>
              <a:rPr lang="en" sz="2000">
                <a:latin typeface="Times New Roman"/>
                <a:ea typeface="Times New Roman"/>
                <a:cs typeface="Times New Roman"/>
                <a:sym typeface="Times New Roman"/>
              </a:rPr>
              <a:t>-      Role of BRICS in fostering Multipolarism</a:t>
            </a:r>
          </a:p>
          <a:p>
            <a:pPr lvl="0" rtl="0">
              <a:spcBef>
                <a:spcPts val="0"/>
              </a:spcBef>
              <a:buNone/>
            </a:pPr>
            <a:endParaRPr sz="2000">
              <a:latin typeface="Times New Roman"/>
              <a:ea typeface="Times New Roman"/>
              <a:cs typeface="Times New Roman"/>
              <a:sym typeface="Times New Roman"/>
            </a:endParaRPr>
          </a:p>
          <a:p>
            <a:pPr lvl="0" rtl="0">
              <a:spcBef>
                <a:spcPts val="0"/>
              </a:spcBef>
              <a:buNone/>
            </a:pPr>
            <a:r>
              <a:rPr lang="en" sz="2000">
                <a:latin typeface="Times New Roman"/>
                <a:ea typeface="Times New Roman"/>
                <a:cs typeface="Times New Roman"/>
                <a:sym typeface="Times New Roman"/>
              </a:rPr>
              <a:t>-	Conflict Management Recommendations</a:t>
            </a:r>
          </a:p>
          <a:p>
            <a:pPr lvl="0" rtl="0">
              <a:spcBef>
                <a:spcPts val="0"/>
              </a:spcBef>
              <a:buNone/>
            </a:pPr>
            <a:r>
              <a:rPr lang="en" sz="2000">
                <a:latin typeface="Times New Roman"/>
                <a:ea typeface="Times New Roman"/>
                <a:cs typeface="Times New Roman"/>
                <a:sym typeface="Times New Roman"/>
              </a:rPr>
              <a:t>- 	Track 1</a:t>
            </a:r>
          </a:p>
          <a:p>
            <a:pPr lvl="0" rtl="0">
              <a:spcBef>
                <a:spcPts val="0"/>
              </a:spcBef>
              <a:buNone/>
            </a:pPr>
            <a:r>
              <a:rPr lang="en" sz="2000">
                <a:latin typeface="Times New Roman"/>
                <a:ea typeface="Times New Roman"/>
                <a:cs typeface="Times New Roman"/>
                <a:sym typeface="Times New Roman"/>
              </a:rPr>
              <a:t>- 	Track 2</a:t>
            </a:r>
          </a:p>
          <a:p>
            <a:pPr lvl="0" rtl="0">
              <a:spcBef>
                <a:spcPts val="0"/>
              </a:spcBef>
              <a:buNone/>
            </a:pPr>
            <a:r>
              <a:rPr lang="en" sz="2000">
                <a:latin typeface="Times New Roman"/>
                <a:ea typeface="Times New Roman"/>
                <a:cs typeface="Times New Roman"/>
                <a:sym typeface="Times New Roman"/>
              </a:rPr>
              <a:t>- 	Track 3</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Shape 106"/>
          <p:cNvPicPr preferRelativeResize="0"/>
          <p:nvPr/>
        </p:nvPicPr>
        <p:blipFill>
          <a:blip r:embed="rId3">
            <a:alphaModFix/>
          </a:blip>
          <a:stretch>
            <a:fillRect/>
          </a:stretch>
        </p:blipFill>
        <p:spPr>
          <a:xfrm>
            <a:off x="0" y="559685"/>
            <a:ext cx="9143998" cy="4024128"/>
          </a:xfrm>
          <a:prstGeom prst="rect">
            <a:avLst/>
          </a:prstGeom>
          <a:noFill/>
          <a:ln>
            <a:noFill/>
          </a:ln>
        </p:spPr>
      </p:pic>
      <p:sp>
        <p:nvSpPr>
          <p:cNvPr id="107" name="Shape 107"/>
          <p:cNvSpPr txBox="1">
            <a:spLocks noGrp="1"/>
          </p:cNvSpPr>
          <p:nvPr>
            <p:ph type="body" idx="1"/>
          </p:nvPr>
        </p:nvSpPr>
        <p:spPr>
          <a:xfrm>
            <a:off x="3866812" y="4623760"/>
            <a:ext cx="5097900" cy="521400"/>
          </a:xfrm>
          <a:prstGeom prst="rect">
            <a:avLst/>
          </a:prstGeom>
        </p:spPr>
        <p:txBody>
          <a:bodyPr lIns="91425" tIns="91425" rIns="91425" bIns="91425" anchor="t" anchorCtr="0">
            <a:noAutofit/>
          </a:bodyPr>
          <a:lstStyle/>
          <a:p>
            <a:pPr>
              <a:spcBef>
                <a:spcPts val="0"/>
              </a:spcBef>
              <a:buNone/>
            </a:pPr>
            <a:r>
              <a:rPr lang="en" sz="1800" b="1"/>
              <a:t>                  The Cold War 1945-1989</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rtl="0">
              <a:spcBef>
                <a:spcPts val="0"/>
              </a:spcBef>
              <a:buNone/>
            </a:pPr>
            <a:r>
              <a:rPr lang="en"/>
              <a:t>The Cold War </a:t>
            </a:r>
          </a:p>
          <a:p>
            <a:pPr>
              <a:spcBef>
                <a:spcPts val="0"/>
              </a:spcBef>
              <a:buNone/>
            </a:pPr>
            <a:r>
              <a:rPr lang="en" sz="2400"/>
              <a:t>1945-1991</a:t>
            </a:r>
          </a:p>
        </p:txBody>
      </p:sp>
      <p:sp>
        <p:nvSpPr>
          <p:cNvPr id="113" name="Shape 113"/>
          <p:cNvSpPr txBox="1">
            <a:spLocks noGrp="1"/>
          </p:cNvSpPr>
          <p:nvPr>
            <p:ph type="body" idx="1"/>
          </p:nvPr>
        </p:nvSpPr>
        <p:spPr>
          <a:xfrm>
            <a:off x="127050" y="1340716"/>
            <a:ext cx="8229600" cy="3630300"/>
          </a:xfrm>
          <a:prstGeom prst="rect">
            <a:avLst/>
          </a:prstGeom>
        </p:spPr>
        <p:txBody>
          <a:bodyPr lIns="91425" tIns="91425" rIns="91425" bIns="91425" anchor="t" anchorCtr="0">
            <a:noAutofit/>
          </a:bodyPr>
          <a:lstStyle/>
          <a:p>
            <a:pPr lvl="0" rtl="0">
              <a:spcBef>
                <a:spcPts val="0"/>
              </a:spcBef>
              <a:buNone/>
            </a:pPr>
            <a:r>
              <a:rPr lang="en" sz="1400" b="1"/>
              <a:t>1945-48: </a:t>
            </a:r>
            <a:r>
              <a:rPr lang="en" sz="1400"/>
              <a:t>Relationship between the Allies/US and USSR sours</a:t>
            </a:r>
          </a:p>
          <a:p>
            <a:pPr lvl="0" rtl="0">
              <a:spcBef>
                <a:spcPts val="0"/>
              </a:spcBef>
              <a:buNone/>
            </a:pPr>
            <a:r>
              <a:rPr lang="en" sz="1400" b="1"/>
              <a:t>1949: </a:t>
            </a:r>
            <a:r>
              <a:rPr lang="en" sz="1400"/>
              <a:t>NATO established</a:t>
            </a:r>
          </a:p>
          <a:p>
            <a:pPr lvl="0" rtl="0">
              <a:spcBef>
                <a:spcPts val="0"/>
              </a:spcBef>
              <a:buNone/>
            </a:pPr>
            <a:r>
              <a:rPr lang="en" sz="1400" b="1"/>
              <a:t>1955: </a:t>
            </a:r>
            <a:r>
              <a:rPr lang="en" sz="1400"/>
              <a:t>Warsaw Pact signed</a:t>
            </a:r>
          </a:p>
          <a:p>
            <a:pPr lvl="0" rtl="0">
              <a:spcBef>
                <a:spcPts val="0"/>
              </a:spcBef>
              <a:buNone/>
            </a:pPr>
            <a:endParaRPr/>
          </a:p>
          <a:p>
            <a:pPr lvl="0" rtl="0">
              <a:spcBef>
                <a:spcPts val="0"/>
              </a:spcBef>
              <a:buNone/>
            </a:pPr>
            <a:r>
              <a:rPr lang="en"/>
              <a:t>Pattern of “proxy-wars” and political </a:t>
            </a:r>
          </a:p>
          <a:p>
            <a:pPr lvl="0" rtl="0">
              <a:spcBef>
                <a:spcPts val="0"/>
              </a:spcBef>
              <a:buNone/>
            </a:pPr>
            <a:r>
              <a:rPr lang="en"/>
              <a:t>maneuvering to gain alliances and influence </a:t>
            </a:r>
          </a:p>
          <a:p>
            <a:pPr lvl="0" rtl="0">
              <a:spcBef>
                <a:spcPts val="0"/>
              </a:spcBef>
              <a:buNone/>
            </a:pPr>
            <a:endParaRPr/>
          </a:p>
          <a:p>
            <a:pPr lvl="0" rtl="0">
              <a:spcBef>
                <a:spcPts val="0"/>
              </a:spcBef>
              <a:buNone/>
            </a:pPr>
            <a:r>
              <a:rPr lang="en" sz="1400" b="1"/>
              <a:t>In Ukraine:</a:t>
            </a:r>
            <a:r>
              <a:rPr lang="en" sz="1400"/>
              <a:t> </a:t>
            </a:r>
          </a:p>
          <a:p>
            <a:pPr marL="457200" lvl="0" indent="-317500" rtl="0">
              <a:spcBef>
                <a:spcPts val="0"/>
              </a:spcBef>
              <a:buClr>
                <a:schemeClr val="dk2"/>
              </a:buClr>
              <a:buSzPct val="100000"/>
              <a:buFont typeface="Arial"/>
              <a:buChar char="➔"/>
            </a:pPr>
            <a:r>
              <a:rPr lang="en" sz="1400"/>
              <a:t>gained independence in 1921</a:t>
            </a:r>
          </a:p>
          <a:p>
            <a:pPr marL="457200" lvl="0" indent="-317500" rtl="0">
              <a:spcBef>
                <a:spcPts val="0"/>
              </a:spcBef>
              <a:buClr>
                <a:schemeClr val="dk2"/>
              </a:buClr>
              <a:buSzPct val="100000"/>
              <a:buFont typeface="Arial"/>
              <a:buChar char="➔"/>
            </a:pPr>
            <a:r>
              <a:rPr lang="en" sz="1400"/>
              <a:t>incorporated into the USSR as the Ukraine SSR</a:t>
            </a:r>
          </a:p>
          <a:p>
            <a:pPr marL="457200" lvl="0" indent="-317500" rtl="0">
              <a:spcBef>
                <a:spcPts val="0"/>
              </a:spcBef>
              <a:buClr>
                <a:schemeClr val="dk2"/>
              </a:buClr>
              <a:buSzPct val="100000"/>
              <a:buFont typeface="Arial"/>
              <a:buChar char="➔"/>
            </a:pPr>
            <a:r>
              <a:rPr lang="en" sz="1400"/>
              <a:t>partially independent, partially under USSR control</a:t>
            </a:r>
          </a:p>
          <a:p>
            <a:pPr marL="457200" lvl="0" indent="-317500" rtl="0">
              <a:spcBef>
                <a:spcPts val="0"/>
              </a:spcBef>
              <a:buClr>
                <a:schemeClr val="dk2"/>
              </a:buClr>
              <a:buSzPct val="100000"/>
              <a:buFont typeface="Arial"/>
              <a:buChar char="➔"/>
            </a:pPr>
            <a:r>
              <a:rPr lang="en" sz="1400"/>
              <a:t>territorial flux -- 1939 part of Poland, 1940s parts of </a:t>
            </a:r>
          </a:p>
          <a:p>
            <a:pPr lvl="0" rtl="0">
              <a:spcBef>
                <a:spcPts val="0"/>
              </a:spcBef>
              <a:buNone/>
            </a:pPr>
            <a:r>
              <a:rPr lang="en" sz="1400"/>
              <a:t>Czechoslovakia and Romania, 1952 Russian Crimea</a:t>
            </a:r>
          </a:p>
          <a:p>
            <a:pPr marL="457200" lvl="0" indent="-317500" rtl="0">
              <a:spcBef>
                <a:spcPts val="0"/>
              </a:spcBef>
              <a:buClr>
                <a:schemeClr val="dk2"/>
              </a:buClr>
              <a:buSzPct val="100000"/>
              <a:buFont typeface="Arial"/>
              <a:buChar char="➔"/>
            </a:pPr>
            <a:r>
              <a:rPr lang="en" sz="1400"/>
              <a:t>independence 1991 -- collapse of Soviet system</a:t>
            </a:r>
          </a:p>
          <a:p>
            <a:pPr lvl="0" rtl="0">
              <a:spcBef>
                <a:spcPts val="0"/>
              </a:spcBef>
              <a:buNone/>
            </a:pPr>
            <a:endParaRPr/>
          </a:p>
          <a:p>
            <a:pPr lvl="0" rtl="0">
              <a:spcBef>
                <a:spcPts val="0"/>
              </a:spcBef>
              <a:buNone/>
            </a:pPr>
            <a:endParaRPr/>
          </a:p>
          <a:p>
            <a:pPr>
              <a:spcBef>
                <a:spcPts val="0"/>
              </a:spcBef>
              <a:buNone/>
            </a:pPr>
            <a:endParaRPr/>
          </a:p>
        </p:txBody>
      </p:sp>
      <p:pic>
        <p:nvPicPr>
          <p:cNvPr id="114" name="Shape 114"/>
          <p:cNvPicPr preferRelativeResize="0"/>
          <p:nvPr/>
        </p:nvPicPr>
        <p:blipFill>
          <a:blip r:embed="rId3">
            <a:alphaModFix/>
          </a:blip>
          <a:stretch>
            <a:fillRect/>
          </a:stretch>
        </p:blipFill>
        <p:spPr>
          <a:xfrm>
            <a:off x="5975458" y="0"/>
            <a:ext cx="3168533" cy="5143500"/>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Shape 119"/>
          <p:cNvPicPr preferRelativeResize="0"/>
          <p:nvPr/>
        </p:nvPicPr>
        <p:blipFill>
          <a:blip r:embed="rId3">
            <a:alphaModFix/>
          </a:blip>
          <a:stretch>
            <a:fillRect/>
          </a:stretch>
        </p:blipFill>
        <p:spPr>
          <a:xfrm>
            <a:off x="-5" y="0"/>
            <a:ext cx="3394709" cy="5143499"/>
          </a:xfrm>
          <a:prstGeom prst="rect">
            <a:avLst/>
          </a:prstGeom>
          <a:noFill/>
          <a:ln>
            <a:noFill/>
          </a:ln>
        </p:spPr>
      </p:pic>
      <p:sp>
        <p:nvSpPr>
          <p:cNvPr id="120" name="Shape 120"/>
          <p:cNvSpPr txBox="1"/>
          <p:nvPr/>
        </p:nvSpPr>
        <p:spPr>
          <a:xfrm>
            <a:off x="3804175" y="382675"/>
            <a:ext cx="5042099" cy="4614600"/>
          </a:xfrm>
          <a:prstGeom prst="rect">
            <a:avLst/>
          </a:prstGeom>
          <a:noFill/>
          <a:ln>
            <a:noFill/>
          </a:ln>
        </p:spPr>
        <p:txBody>
          <a:bodyPr lIns="91425" tIns="91425" rIns="91425" bIns="91425" anchor="t" anchorCtr="0">
            <a:noAutofit/>
          </a:bodyPr>
          <a:lstStyle/>
          <a:p>
            <a:pPr lvl="0" rtl="0">
              <a:spcBef>
                <a:spcPts val="0"/>
              </a:spcBef>
              <a:buClr>
                <a:schemeClr val="dk1"/>
              </a:buClr>
              <a:buSzPct val="50000"/>
              <a:buFont typeface="Arial"/>
              <a:buNone/>
            </a:pPr>
            <a:r>
              <a:rPr lang="en" sz="2200" b="1">
                <a:solidFill>
                  <a:schemeClr val="dk1"/>
                </a:solidFill>
                <a:latin typeface="Times New Roman"/>
                <a:ea typeface="Times New Roman"/>
                <a:cs typeface="Times New Roman"/>
                <a:sym typeface="Times New Roman"/>
              </a:rPr>
              <a:t>Former Warsaw Pact States:</a:t>
            </a:r>
          </a:p>
          <a:p>
            <a:pPr lvl="0" rtl="0">
              <a:spcBef>
                <a:spcPts val="0"/>
              </a:spcBef>
              <a:buClr>
                <a:schemeClr val="dk1"/>
              </a:buClr>
              <a:buFont typeface="Arial"/>
              <a:buNone/>
            </a:pPr>
            <a:endParaRPr sz="1300">
              <a:solidFill>
                <a:schemeClr val="dk1"/>
              </a:solidFill>
              <a:latin typeface="Times New Roman"/>
              <a:ea typeface="Times New Roman"/>
              <a:cs typeface="Times New Roman"/>
              <a:sym typeface="Times New Roman"/>
            </a:endParaRPr>
          </a:p>
          <a:p>
            <a:pPr lvl="0" rtl="0">
              <a:spcBef>
                <a:spcPts val="0"/>
              </a:spcBef>
              <a:buClr>
                <a:schemeClr val="dk1"/>
              </a:buClr>
              <a:buSzPct val="61111"/>
              <a:buFont typeface="Arial"/>
              <a:buNone/>
            </a:pPr>
            <a:r>
              <a:rPr lang="en" sz="1800">
                <a:solidFill>
                  <a:schemeClr val="dk1"/>
                </a:solidFill>
                <a:latin typeface="Times New Roman"/>
                <a:ea typeface="Times New Roman"/>
                <a:cs typeface="Times New Roman"/>
                <a:sym typeface="Times New Roman"/>
              </a:rPr>
              <a:t>Bulgaria</a:t>
            </a:r>
          </a:p>
          <a:p>
            <a:pPr lvl="0" rtl="0">
              <a:spcBef>
                <a:spcPts val="0"/>
              </a:spcBef>
              <a:buClr>
                <a:schemeClr val="dk1"/>
              </a:buClr>
              <a:buSzPct val="61111"/>
              <a:buFont typeface="Arial"/>
              <a:buNone/>
            </a:pPr>
            <a:r>
              <a:rPr lang="en" sz="1800">
                <a:solidFill>
                  <a:schemeClr val="dk1"/>
                </a:solidFill>
                <a:latin typeface="Times New Roman"/>
                <a:ea typeface="Times New Roman"/>
                <a:cs typeface="Times New Roman"/>
                <a:sym typeface="Times New Roman"/>
              </a:rPr>
              <a:t>Czechoslovakia</a:t>
            </a:r>
          </a:p>
          <a:p>
            <a:pPr lvl="0" rtl="0">
              <a:spcBef>
                <a:spcPts val="0"/>
              </a:spcBef>
              <a:buClr>
                <a:schemeClr val="dk1"/>
              </a:buClr>
              <a:buSzPct val="61111"/>
              <a:buFont typeface="Arial"/>
              <a:buNone/>
            </a:pPr>
            <a:r>
              <a:rPr lang="en" sz="1800">
                <a:solidFill>
                  <a:schemeClr val="dk1"/>
                </a:solidFill>
                <a:latin typeface="Times New Roman"/>
                <a:ea typeface="Times New Roman"/>
                <a:cs typeface="Times New Roman"/>
                <a:sym typeface="Times New Roman"/>
              </a:rPr>
              <a:t>East Germany</a:t>
            </a:r>
          </a:p>
          <a:p>
            <a:pPr lvl="0" rtl="0">
              <a:spcBef>
                <a:spcPts val="0"/>
              </a:spcBef>
              <a:buClr>
                <a:schemeClr val="dk1"/>
              </a:buClr>
              <a:buSzPct val="61111"/>
              <a:buFont typeface="Arial"/>
              <a:buNone/>
            </a:pPr>
            <a:r>
              <a:rPr lang="en" sz="1800">
                <a:solidFill>
                  <a:schemeClr val="dk1"/>
                </a:solidFill>
                <a:latin typeface="Times New Roman"/>
                <a:ea typeface="Times New Roman"/>
                <a:cs typeface="Times New Roman"/>
                <a:sym typeface="Times New Roman"/>
              </a:rPr>
              <a:t>Hungary</a:t>
            </a:r>
          </a:p>
          <a:p>
            <a:pPr lvl="0" rtl="0">
              <a:spcBef>
                <a:spcPts val="0"/>
              </a:spcBef>
              <a:buClr>
                <a:schemeClr val="dk1"/>
              </a:buClr>
              <a:buSzPct val="61111"/>
              <a:buFont typeface="Arial"/>
              <a:buNone/>
            </a:pPr>
            <a:r>
              <a:rPr lang="en" sz="1800">
                <a:solidFill>
                  <a:schemeClr val="dk1"/>
                </a:solidFill>
                <a:latin typeface="Times New Roman"/>
                <a:ea typeface="Times New Roman"/>
                <a:cs typeface="Times New Roman"/>
                <a:sym typeface="Times New Roman"/>
              </a:rPr>
              <a:t>Poland</a:t>
            </a:r>
          </a:p>
          <a:p>
            <a:pPr lvl="0" rtl="0">
              <a:spcBef>
                <a:spcPts val="0"/>
              </a:spcBef>
              <a:buClr>
                <a:schemeClr val="dk1"/>
              </a:buClr>
              <a:buSzPct val="61111"/>
              <a:buFont typeface="Arial"/>
              <a:buNone/>
            </a:pPr>
            <a:r>
              <a:rPr lang="en" sz="1800">
                <a:solidFill>
                  <a:schemeClr val="dk1"/>
                </a:solidFill>
                <a:latin typeface="Times New Roman"/>
                <a:ea typeface="Times New Roman"/>
                <a:cs typeface="Times New Roman"/>
                <a:sym typeface="Times New Roman"/>
              </a:rPr>
              <a:t>Romania</a:t>
            </a:r>
          </a:p>
          <a:p>
            <a:pPr lvl="0" rtl="0">
              <a:spcBef>
                <a:spcPts val="0"/>
              </a:spcBef>
              <a:buClr>
                <a:schemeClr val="dk1"/>
              </a:buClr>
              <a:buSzPct val="61111"/>
              <a:buFont typeface="Arial"/>
              <a:buNone/>
            </a:pPr>
            <a:r>
              <a:rPr lang="en" sz="1800">
                <a:solidFill>
                  <a:schemeClr val="dk1"/>
                </a:solidFill>
                <a:latin typeface="Times New Roman"/>
                <a:ea typeface="Times New Roman"/>
                <a:cs typeface="Times New Roman"/>
                <a:sym typeface="Times New Roman"/>
              </a:rPr>
              <a:t>Albania</a:t>
            </a:r>
          </a:p>
          <a:p>
            <a:pPr lvl="0" rtl="0">
              <a:spcBef>
                <a:spcPts val="0"/>
              </a:spcBef>
              <a:buClr>
                <a:schemeClr val="dk1"/>
              </a:buClr>
              <a:buFont typeface="Arial"/>
              <a:buNone/>
            </a:pPr>
            <a:endParaRPr sz="1600" b="1">
              <a:solidFill>
                <a:schemeClr val="dk1"/>
              </a:solidFill>
              <a:latin typeface="Times New Roman"/>
              <a:ea typeface="Times New Roman"/>
              <a:cs typeface="Times New Roman"/>
              <a:sym typeface="Times New Roman"/>
            </a:endParaRPr>
          </a:p>
          <a:p>
            <a:pPr lvl="0" rtl="0">
              <a:spcBef>
                <a:spcPts val="0"/>
              </a:spcBef>
              <a:buClr>
                <a:schemeClr val="dk1"/>
              </a:buClr>
              <a:buSzPct val="78571"/>
              <a:buFont typeface="Arial"/>
              <a:buNone/>
            </a:pPr>
            <a:r>
              <a:rPr lang="en" b="1" i="1">
                <a:solidFill>
                  <a:schemeClr val="dk1"/>
                </a:solidFill>
                <a:latin typeface="Times New Roman"/>
                <a:ea typeface="Times New Roman"/>
                <a:cs typeface="Times New Roman"/>
                <a:sym typeface="Times New Roman"/>
              </a:rPr>
              <a:t>Former Yugoslavia:</a:t>
            </a:r>
          </a:p>
          <a:p>
            <a:pPr lvl="0" rtl="0">
              <a:spcBef>
                <a:spcPts val="0"/>
              </a:spcBef>
              <a:buClr>
                <a:schemeClr val="dk1"/>
              </a:buClr>
              <a:buFont typeface="Arial"/>
              <a:buNone/>
            </a:pPr>
            <a:endParaRPr sz="1000" b="1">
              <a:solidFill>
                <a:schemeClr val="dk1"/>
              </a:solidFill>
              <a:latin typeface="Times New Roman"/>
              <a:ea typeface="Times New Roman"/>
              <a:cs typeface="Times New Roman"/>
              <a:sym typeface="Times New Roman"/>
            </a:endParaRPr>
          </a:p>
          <a:p>
            <a:pPr lvl="0" rtl="0">
              <a:spcBef>
                <a:spcPts val="0"/>
              </a:spcBef>
              <a:buClr>
                <a:schemeClr val="dk1"/>
              </a:buClr>
              <a:buSzPct val="84615"/>
              <a:buFont typeface="Arial"/>
              <a:buNone/>
            </a:pPr>
            <a:r>
              <a:rPr lang="en" sz="1300" b="1">
                <a:solidFill>
                  <a:schemeClr val="dk1"/>
                </a:solidFill>
                <a:latin typeface="Times New Roman"/>
                <a:ea typeface="Times New Roman"/>
                <a:cs typeface="Times New Roman"/>
                <a:sym typeface="Times New Roman"/>
              </a:rPr>
              <a:t>Kosovo</a:t>
            </a:r>
          </a:p>
          <a:p>
            <a:pPr lvl="0" rtl="0">
              <a:spcBef>
                <a:spcPts val="0"/>
              </a:spcBef>
              <a:buClr>
                <a:schemeClr val="dk1"/>
              </a:buClr>
              <a:buSzPct val="84615"/>
              <a:buFont typeface="Arial"/>
              <a:buNone/>
            </a:pPr>
            <a:r>
              <a:rPr lang="en" sz="1300" b="1">
                <a:solidFill>
                  <a:schemeClr val="dk1"/>
                </a:solidFill>
                <a:latin typeface="Times New Roman"/>
                <a:ea typeface="Times New Roman"/>
                <a:cs typeface="Times New Roman"/>
                <a:sym typeface="Times New Roman"/>
              </a:rPr>
              <a:t>Croatia</a:t>
            </a:r>
          </a:p>
          <a:p>
            <a:pPr lvl="0" rtl="0">
              <a:spcBef>
                <a:spcPts val="0"/>
              </a:spcBef>
              <a:buClr>
                <a:schemeClr val="dk1"/>
              </a:buClr>
              <a:buSzPct val="84615"/>
              <a:buFont typeface="Arial"/>
              <a:buNone/>
            </a:pPr>
            <a:r>
              <a:rPr lang="en" sz="1300" b="1">
                <a:solidFill>
                  <a:schemeClr val="dk1"/>
                </a:solidFill>
                <a:latin typeface="Times New Roman"/>
                <a:ea typeface="Times New Roman"/>
                <a:cs typeface="Times New Roman"/>
                <a:sym typeface="Times New Roman"/>
              </a:rPr>
              <a:t>Macedonia</a:t>
            </a:r>
          </a:p>
          <a:p>
            <a:pPr lvl="0" rtl="0">
              <a:spcBef>
                <a:spcPts val="0"/>
              </a:spcBef>
              <a:buClr>
                <a:schemeClr val="dk1"/>
              </a:buClr>
              <a:buSzPct val="84615"/>
              <a:buFont typeface="Arial"/>
              <a:buNone/>
            </a:pPr>
            <a:r>
              <a:rPr lang="en" sz="1300" b="1">
                <a:solidFill>
                  <a:schemeClr val="dk1"/>
                </a:solidFill>
                <a:latin typeface="Times New Roman"/>
                <a:ea typeface="Times New Roman"/>
                <a:cs typeface="Times New Roman"/>
                <a:sym typeface="Times New Roman"/>
              </a:rPr>
              <a:t>Montenegro</a:t>
            </a:r>
          </a:p>
          <a:p>
            <a:pPr lvl="0" rtl="0">
              <a:spcBef>
                <a:spcPts val="0"/>
              </a:spcBef>
              <a:buClr>
                <a:schemeClr val="dk1"/>
              </a:buClr>
              <a:buSzPct val="84615"/>
              <a:buFont typeface="Arial"/>
              <a:buNone/>
            </a:pPr>
            <a:r>
              <a:rPr lang="en" sz="1300" b="1">
                <a:solidFill>
                  <a:schemeClr val="dk1"/>
                </a:solidFill>
                <a:latin typeface="Times New Roman"/>
                <a:ea typeface="Times New Roman"/>
                <a:cs typeface="Times New Roman"/>
                <a:sym typeface="Times New Roman"/>
              </a:rPr>
              <a:t>Serbia</a:t>
            </a:r>
          </a:p>
          <a:p>
            <a:pPr lvl="0" rtl="0">
              <a:spcBef>
                <a:spcPts val="0"/>
              </a:spcBef>
              <a:buClr>
                <a:schemeClr val="dk1"/>
              </a:buClr>
              <a:buSzPct val="84615"/>
              <a:buFont typeface="Arial"/>
              <a:buNone/>
            </a:pPr>
            <a:r>
              <a:rPr lang="en" sz="1300" b="1">
                <a:solidFill>
                  <a:schemeClr val="dk1"/>
                </a:solidFill>
                <a:latin typeface="Times New Roman"/>
                <a:ea typeface="Times New Roman"/>
                <a:cs typeface="Times New Roman"/>
                <a:sym typeface="Times New Roman"/>
              </a:rPr>
              <a:t>Slovenia</a:t>
            </a:r>
          </a:p>
          <a:p>
            <a:pPr lvl="0" rtl="0">
              <a:spcBef>
                <a:spcPts val="0"/>
              </a:spcBef>
              <a:buClr>
                <a:schemeClr val="dk1"/>
              </a:buClr>
              <a:buSzPct val="84615"/>
              <a:buFont typeface="Arial"/>
              <a:buNone/>
            </a:pPr>
            <a:r>
              <a:rPr lang="en" sz="1300" b="1">
                <a:solidFill>
                  <a:schemeClr val="dk1"/>
                </a:solidFill>
                <a:latin typeface="Times New Roman"/>
                <a:ea typeface="Times New Roman"/>
                <a:cs typeface="Times New Roman"/>
                <a:sym typeface="Times New Roman"/>
              </a:rPr>
              <a:t>Bosnia and Herzegovina</a:t>
            </a:r>
          </a:p>
          <a:p>
            <a:pPr>
              <a:spcBef>
                <a:spcPts val="0"/>
              </a:spcBef>
              <a:buNone/>
            </a:pPr>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p:nvPr/>
        </p:nvSpPr>
        <p:spPr>
          <a:xfrm>
            <a:off x="95700" y="161500"/>
            <a:ext cx="1888499" cy="4820399"/>
          </a:xfrm>
          <a:prstGeom prst="rect">
            <a:avLst/>
          </a:prstGeom>
          <a:noFill/>
          <a:ln>
            <a:noFill/>
          </a:ln>
        </p:spPr>
        <p:txBody>
          <a:bodyPr lIns="91425" tIns="91425" rIns="91425" bIns="91425" anchor="t" anchorCtr="0">
            <a:noAutofit/>
          </a:bodyPr>
          <a:lstStyle/>
          <a:p>
            <a:pPr lvl="0" rtl="0">
              <a:spcBef>
                <a:spcPts val="0"/>
              </a:spcBef>
              <a:buNone/>
            </a:pPr>
            <a:endParaRPr sz="1300" b="1">
              <a:latin typeface="Times New Roman"/>
              <a:ea typeface="Times New Roman"/>
              <a:cs typeface="Times New Roman"/>
              <a:sym typeface="Times New Roman"/>
            </a:endParaRPr>
          </a:p>
          <a:p>
            <a:pPr lvl="0" rtl="0">
              <a:spcBef>
                <a:spcPts val="0"/>
              </a:spcBef>
              <a:buNone/>
            </a:pPr>
            <a:r>
              <a:rPr lang="en" sz="1300" b="1">
                <a:latin typeface="Times New Roman"/>
                <a:ea typeface="Times New Roman"/>
                <a:cs typeface="Times New Roman"/>
                <a:sym typeface="Times New Roman"/>
              </a:rPr>
              <a:t>Baltic States:</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Estonia</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Latvia</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Lithuania</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 </a:t>
            </a:r>
          </a:p>
          <a:p>
            <a:pPr lvl="0" rtl="0">
              <a:spcBef>
                <a:spcPts val="0"/>
              </a:spcBef>
              <a:buClr>
                <a:schemeClr val="dk1"/>
              </a:buClr>
              <a:buSzPct val="84615"/>
              <a:buFont typeface="Arial"/>
              <a:buNone/>
            </a:pPr>
            <a:r>
              <a:rPr lang="en" sz="1300" b="1">
                <a:latin typeface="Times New Roman"/>
                <a:ea typeface="Times New Roman"/>
                <a:cs typeface="Times New Roman"/>
                <a:sym typeface="Times New Roman"/>
              </a:rPr>
              <a:t>East-Central Europe:</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Belarus</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Moldova</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Ukraine</a:t>
            </a:r>
          </a:p>
          <a:p>
            <a:pPr lvl="0" rtl="0">
              <a:spcBef>
                <a:spcPts val="0"/>
              </a:spcBef>
              <a:buNone/>
            </a:pPr>
            <a:endParaRPr sz="1300">
              <a:latin typeface="Times New Roman"/>
              <a:ea typeface="Times New Roman"/>
              <a:cs typeface="Times New Roman"/>
              <a:sym typeface="Times New Roman"/>
            </a:endParaRPr>
          </a:p>
          <a:p>
            <a:pPr lvl="0" rtl="0">
              <a:spcBef>
                <a:spcPts val="0"/>
              </a:spcBef>
              <a:buClr>
                <a:schemeClr val="dk1"/>
              </a:buClr>
              <a:buSzPct val="84615"/>
              <a:buFont typeface="Arial"/>
              <a:buNone/>
            </a:pPr>
            <a:r>
              <a:rPr lang="en" sz="1300" b="1">
                <a:latin typeface="Times New Roman"/>
                <a:ea typeface="Times New Roman"/>
                <a:cs typeface="Times New Roman"/>
                <a:sym typeface="Times New Roman"/>
              </a:rPr>
              <a:t>Southern Caucus:</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Azerbaijan</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Georgia</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Armenia</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 </a:t>
            </a:r>
          </a:p>
          <a:p>
            <a:pPr lvl="0" rtl="0">
              <a:spcBef>
                <a:spcPts val="0"/>
              </a:spcBef>
              <a:buClr>
                <a:schemeClr val="dk1"/>
              </a:buClr>
              <a:buSzPct val="84615"/>
              <a:buFont typeface="Arial"/>
              <a:buNone/>
            </a:pPr>
            <a:r>
              <a:rPr lang="en" sz="1300" b="1">
                <a:latin typeface="Times New Roman"/>
                <a:ea typeface="Times New Roman"/>
                <a:cs typeface="Times New Roman"/>
                <a:sym typeface="Times New Roman"/>
              </a:rPr>
              <a:t>Central Asia:</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Kazakhstan</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Kyrgyzstan</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Tajikistan</a:t>
            </a:r>
          </a:p>
          <a:p>
            <a:pPr lvl="0" rtl="0">
              <a:spcBef>
                <a:spcPts val="0"/>
              </a:spcBef>
              <a:buClr>
                <a:schemeClr val="dk1"/>
              </a:buClr>
              <a:buSzPct val="84615"/>
              <a:buFont typeface="Arial"/>
              <a:buNone/>
            </a:pPr>
            <a:r>
              <a:rPr lang="en" sz="1300">
                <a:latin typeface="Times New Roman"/>
                <a:ea typeface="Times New Roman"/>
                <a:cs typeface="Times New Roman"/>
                <a:sym typeface="Times New Roman"/>
              </a:rPr>
              <a:t>Turkmenistan</a:t>
            </a:r>
          </a:p>
          <a:p>
            <a:pPr lvl="0">
              <a:spcBef>
                <a:spcPts val="0"/>
              </a:spcBef>
              <a:buClr>
                <a:schemeClr val="dk1"/>
              </a:buClr>
              <a:buSzPct val="84615"/>
              <a:buFont typeface="Arial"/>
              <a:buNone/>
            </a:pPr>
            <a:r>
              <a:rPr lang="en" sz="1300">
                <a:latin typeface="Times New Roman"/>
                <a:ea typeface="Times New Roman"/>
                <a:cs typeface="Times New Roman"/>
                <a:sym typeface="Times New Roman"/>
              </a:rPr>
              <a:t>Uzbekistan</a:t>
            </a:r>
          </a:p>
        </p:txBody>
      </p:sp>
      <p:sp>
        <p:nvSpPr>
          <p:cNvPr id="126" name="Shape 126"/>
          <p:cNvSpPr txBox="1"/>
          <p:nvPr/>
        </p:nvSpPr>
        <p:spPr>
          <a:xfrm>
            <a:off x="2419800" y="161500"/>
            <a:ext cx="6425999" cy="4820399"/>
          </a:xfrm>
          <a:prstGeom prst="rect">
            <a:avLst/>
          </a:prstGeom>
          <a:noFill/>
          <a:ln>
            <a:noFill/>
          </a:ln>
        </p:spPr>
        <p:txBody>
          <a:bodyPr lIns="91425" tIns="91425" rIns="91425" bIns="91425" anchor="t" anchorCtr="0">
            <a:noAutofit/>
          </a:bodyPr>
          <a:lstStyle/>
          <a:p>
            <a:pPr lvl="0" rtl="0">
              <a:spcBef>
                <a:spcPts val="0"/>
              </a:spcBef>
              <a:buClr>
                <a:schemeClr val="dk1"/>
              </a:buClr>
              <a:buFont typeface="Arial"/>
              <a:buNone/>
            </a:pPr>
            <a:endParaRPr sz="1300">
              <a:solidFill>
                <a:schemeClr val="dk1"/>
              </a:solidFill>
            </a:endParaRPr>
          </a:p>
        </p:txBody>
      </p:sp>
      <p:pic>
        <p:nvPicPr>
          <p:cNvPr id="127" name="Shape 127"/>
          <p:cNvPicPr preferRelativeResize="0"/>
          <p:nvPr/>
        </p:nvPicPr>
        <p:blipFill>
          <a:blip r:embed="rId3">
            <a:alphaModFix/>
          </a:blip>
          <a:stretch>
            <a:fillRect/>
          </a:stretch>
        </p:blipFill>
        <p:spPr>
          <a:xfrm>
            <a:off x="1984200" y="28150"/>
            <a:ext cx="7159801" cy="5143500"/>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Shape 132"/>
          <p:cNvPicPr preferRelativeResize="0"/>
          <p:nvPr/>
        </p:nvPicPr>
        <p:blipFill>
          <a:blip r:embed="rId3">
            <a:alphaModFix/>
          </a:blip>
          <a:stretch>
            <a:fillRect/>
          </a:stretch>
        </p:blipFill>
        <p:spPr>
          <a:xfrm>
            <a:off x="1083806" y="0"/>
            <a:ext cx="6976386" cy="5143499"/>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200">
                <a:latin typeface="Times New Roman"/>
                <a:ea typeface="Times New Roman"/>
                <a:cs typeface="Times New Roman"/>
                <a:sym typeface="Times New Roman"/>
              </a:rPr>
              <a:t>Overview of Post Soviet Conflicts</a:t>
            </a:r>
          </a:p>
        </p:txBody>
      </p:sp>
      <p:sp>
        <p:nvSpPr>
          <p:cNvPr id="138" name="Shape 138"/>
          <p:cNvSpPr txBox="1">
            <a:spLocks noGrp="1"/>
          </p:cNvSpPr>
          <p:nvPr>
            <p:ph type="body" idx="1"/>
          </p:nvPr>
        </p:nvSpPr>
        <p:spPr>
          <a:xfrm>
            <a:off x="381000" y="1354725"/>
            <a:ext cx="2961600" cy="3630300"/>
          </a:xfrm>
          <a:prstGeom prst="rect">
            <a:avLst/>
          </a:prstGeom>
        </p:spPr>
        <p:txBody>
          <a:bodyPr lIns="91425" tIns="91425" rIns="91425" bIns="91425" anchor="t" anchorCtr="0">
            <a:noAutofit/>
          </a:bodyPr>
          <a:lstStyle/>
          <a:p>
            <a:pPr lvl="0" rtl="0">
              <a:spcBef>
                <a:spcPts val="0"/>
              </a:spcBef>
              <a:buNone/>
            </a:pPr>
            <a:endParaRPr sz="2400">
              <a:latin typeface="Times New Roman"/>
              <a:ea typeface="Times New Roman"/>
              <a:cs typeface="Times New Roman"/>
              <a:sym typeface="Times New Roman"/>
            </a:endParaRPr>
          </a:p>
          <a:p>
            <a:pPr lvl="0" rtl="0">
              <a:spcBef>
                <a:spcPts val="0"/>
              </a:spcBef>
              <a:buNone/>
            </a:pPr>
            <a:r>
              <a:rPr lang="en" sz="2400">
                <a:latin typeface="Times New Roman"/>
                <a:ea typeface="Times New Roman"/>
                <a:cs typeface="Times New Roman"/>
                <a:sym typeface="Times New Roman"/>
              </a:rPr>
              <a:t>- Yugoslavia</a:t>
            </a:r>
          </a:p>
          <a:p>
            <a:pPr lvl="0" rtl="0">
              <a:spcBef>
                <a:spcPts val="0"/>
              </a:spcBef>
              <a:buNone/>
            </a:pPr>
            <a:r>
              <a:rPr lang="en" sz="2400">
                <a:latin typeface="Times New Roman"/>
                <a:ea typeface="Times New Roman"/>
                <a:cs typeface="Times New Roman"/>
                <a:sym typeface="Times New Roman"/>
              </a:rPr>
              <a:t>- Moldova </a:t>
            </a:r>
          </a:p>
          <a:p>
            <a:pPr lvl="0" rtl="0">
              <a:spcBef>
                <a:spcPts val="0"/>
              </a:spcBef>
              <a:buNone/>
            </a:pPr>
            <a:r>
              <a:rPr lang="en" sz="2400">
                <a:latin typeface="Times New Roman"/>
                <a:ea typeface="Times New Roman"/>
                <a:cs typeface="Times New Roman"/>
                <a:sym typeface="Times New Roman"/>
              </a:rPr>
              <a:t>- Armenia/ Azerbaijan</a:t>
            </a:r>
          </a:p>
          <a:p>
            <a:pPr lvl="0" rtl="0">
              <a:spcBef>
                <a:spcPts val="0"/>
              </a:spcBef>
              <a:buNone/>
            </a:pPr>
            <a:r>
              <a:rPr lang="en" sz="2400">
                <a:latin typeface="Times New Roman"/>
                <a:ea typeface="Times New Roman"/>
                <a:cs typeface="Times New Roman"/>
                <a:sym typeface="Times New Roman"/>
              </a:rPr>
              <a:t>- Georgia</a:t>
            </a:r>
          </a:p>
          <a:p>
            <a:pPr lvl="0" rtl="0">
              <a:spcBef>
                <a:spcPts val="0"/>
              </a:spcBef>
              <a:buNone/>
            </a:pPr>
            <a:r>
              <a:rPr lang="en" sz="2400">
                <a:latin typeface="Times New Roman"/>
                <a:ea typeface="Times New Roman"/>
                <a:cs typeface="Times New Roman"/>
                <a:sym typeface="Times New Roman"/>
              </a:rPr>
              <a:t>- Chechnya</a:t>
            </a:r>
          </a:p>
          <a:p>
            <a:pPr lvl="0" rtl="0">
              <a:spcBef>
                <a:spcPts val="0"/>
              </a:spcBef>
              <a:buNone/>
            </a:pPr>
            <a:r>
              <a:rPr lang="en" sz="2400">
                <a:latin typeface="Times New Roman"/>
                <a:ea typeface="Times New Roman"/>
                <a:cs typeface="Times New Roman"/>
                <a:sym typeface="Times New Roman"/>
              </a:rPr>
              <a:t>- Ukraine</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Breakup of Yugoslavia</a:t>
            </a:r>
          </a:p>
        </p:txBody>
      </p:sp>
      <p:sp>
        <p:nvSpPr>
          <p:cNvPr id="144" name="Shape 144"/>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30909"/>
              </a:lnSpc>
              <a:spcBef>
                <a:spcPts val="400"/>
              </a:spcBef>
              <a:spcAft>
                <a:spcPts val="600"/>
              </a:spcAft>
              <a:buNone/>
            </a:pPr>
            <a:r>
              <a:rPr lang="en" sz="1400" dirty="0">
                <a:solidFill>
                  <a:schemeClr val="tx1"/>
                </a:solidFill>
                <a:latin typeface="Times New Roman"/>
                <a:ea typeface="Times New Roman"/>
                <a:cs typeface="Times New Roman"/>
                <a:sym typeface="Times New Roman"/>
              </a:rPr>
              <a:t>The </a:t>
            </a:r>
            <a:r>
              <a:rPr lang="en" sz="1400" b="1" dirty="0">
                <a:solidFill>
                  <a:schemeClr val="tx1"/>
                </a:solidFill>
                <a:latin typeface="Times New Roman"/>
                <a:ea typeface="Times New Roman"/>
                <a:cs typeface="Times New Roman"/>
                <a:sym typeface="Times New Roman"/>
              </a:rPr>
              <a:t>Yugoslav Wars</a:t>
            </a:r>
            <a:r>
              <a:rPr lang="en" sz="1400" dirty="0">
                <a:solidFill>
                  <a:schemeClr val="tx1"/>
                </a:solidFill>
                <a:latin typeface="Times New Roman"/>
                <a:ea typeface="Times New Roman"/>
                <a:cs typeface="Times New Roman"/>
                <a:sym typeface="Times New Roman"/>
              </a:rPr>
              <a:t> were ethnic conflicts fought from 1991 to 1999 on the territory of former Yugoslavia. </a:t>
            </a:r>
          </a:p>
          <a:p>
            <a:pPr lvl="0" rtl="0">
              <a:lnSpc>
                <a:spcPct val="130909"/>
              </a:lnSpc>
              <a:spcBef>
                <a:spcPts val="400"/>
              </a:spcBef>
              <a:spcAft>
                <a:spcPts val="600"/>
              </a:spcAft>
              <a:buNone/>
            </a:pPr>
            <a:r>
              <a:rPr lang="en" sz="1400" dirty="0">
                <a:solidFill>
                  <a:schemeClr val="tx1"/>
                </a:solidFill>
                <a:latin typeface="Times New Roman"/>
                <a:ea typeface="Times New Roman"/>
                <a:cs typeface="Times New Roman"/>
                <a:sym typeface="Times New Roman"/>
              </a:rPr>
              <a:t>The wars followed the breakup of the country, where its constituent republics declared independence, but the issues of ethnic minorities in the new countries, chiefly Serbian central parts and Albanians in the southeast, were left unsolved. The wars are generally considered to be a series of largely separate but related military conflicts occurring and affecting most of the former Yugoslav republics:</a:t>
            </a:r>
          </a:p>
          <a:p>
            <a:pPr marL="685800" lvl="0" indent="-342900" rtl="0">
              <a:lnSpc>
                <a:spcPct val="130909"/>
              </a:lnSpc>
              <a:spcBef>
                <a:spcPts val="300"/>
              </a:spcBef>
              <a:spcAft>
                <a:spcPts val="100"/>
              </a:spcAft>
              <a:buClr>
                <a:srgbClr val="000000"/>
              </a:buClr>
              <a:buSzPct val="100000"/>
              <a:buFont typeface="Arial"/>
              <a:buChar char="●"/>
            </a:pPr>
            <a:r>
              <a:rPr lang="en" b="1" dirty="0">
                <a:solidFill>
                  <a:schemeClr val="tx1"/>
                </a:solidFill>
                <a:latin typeface="Times New Roman"/>
                <a:ea typeface="Times New Roman"/>
                <a:cs typeface="Times New Roman"/>
                <a:sym typeface="Times New Roman"/>
              </a:rPr>
              <a:t>War in Slovenia (1991)</a:t>
            </a:r>
          </a:p>
          <a:p>
            <a:pPr marL="685800" lvl="0" indent="-342900" rtl="0">
              <a:lnSpc>
                <a:spcPct val="130909"/>
              </a:lnSpc>
              <a:spcBef>
                <a:spcPts val="300"/>
              </a:spcBef>
              <a:spcAft>
                <a:spcPts val="100"/>
              </a:spcAft>
              <a:buClr>
                <a:srgbClr val="000000"/>
              </a:buClr>
              <a:buSzPct val="100000"/>
              <a:buFont typeface="Arial"/>
              <a:buChar char="●"/>
            </a:pPr>
            <a:r>
              <a:rPr lang="en" b="1" dirty="0">
                <a:solidFill>
                  <a:schemeClr val="tx1"/>
                </a:solidFill>
                <a:latin typeface="Times New Roman"/>
                <a:ea typeface="Times New Roman"/>
                <a:cs typeface="Times New Roman"/>
                <a:sym typeface="Times New Roman"/>
              </a:rPr>
              <a:t>Croatian War of Independence (1991–1995)</a:t>
            </a:r>
          </a:p>
          <a:p>
            <a:pPr marL="685800" lvl="0" indent="-342900" rtl="0">
              <a:lnSpc>
                <a:spcPct val="130909"/>
              </a:lnSpc>
              <a:spcBef>
                <a:spcPts val="300"/>
              </a:spcBef>
              <a:spcAft>
                <a:spcPts val="100"/>
              </a:spcAft>
              <a:buClr>
                <a:srgbClr val="000000"/>
              </a:buClr>
              <a:buSzPct val="100000"/>
              <a:buFont typeface="Arial"/>
              <a:buChar char="●"/>
            </a:pPr>
            <a:r>
              <a:rPr lang="en" b="1" dirty="0">
                <a:solidFill>
                  <a:schemeClr val="tx1"/>
                </a:solidFill>
                <a:latin typeface="Times New Roman"/>
                <a:ea typeface="Times New Roman"/>
                <a:cs typeface="Times New Roman"/>
                <a:sym typeface="Times New Roman"/>
              </a:rPr>
              <a:t>Bosnian War (1992–1995)</a:t>
            </a:r>
          </a:p>
          <a:p>
            <a:pPr marL="685800" lvl="0" indent="-342900" rtl="0">
              <a:lnSpc>
                <a:spcPct val="130909"/>
              </a:lnSpc>
              <a:spcBef>
                <a:spcPts val="300"/>
              </a:spcBef>
              <a:spcAft>
                <a:spcPts val="100"/>
              </a:spcAft>
              <a:buClr>
                <a:srgbClr val="000000"/>
              </a:buClr>
              <a:buSzPct val="100000"/>
              <a:buFont typeface="Arial"/>
              <a:buChar char="●"/>
            </a:pPr>
            <a:r>
              <a:rPr lang="en" b="1" dirty="0">
                <a:solidFill>
                  <a:schemeClr val="tx1"/>
                </a:solidFill>
                <a:latin typeface="Times New Roman"/>
                <a:ea typeface="Times New Roman"/>
                <a:cs typeface="Times New Roman"/>
                <a:sym typeface="Times New Roman"/>
              </a:rPr>
              <a:t>Kosovo War (1998–1999), including the NATO bombing of Yugoslavia</a:t>
            </a:r>
          </a:p>
          <a:p>
            <a:pPr>
              <a:spcBef>
                <a:spcPts val="0"/>
              </a:spcBef>
              <a:buNone/>
            </a:pPr>
            <a:endParaRPr sz="1400" dirty="0">
              <a:solidFill>
                <a:schemeClr val="tx1"/>
              </a:solidFill>
              <a:latin typeface="Times New Roman"/>
              <a:ea typeface="Times New Roman"/>
              <a:cs typeface="Times New Roman"/>
              <a:sym typeface="Times New Roman"/>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Shape 149"/>
          <p:cNvPicPr preferRelativeResize="0"/>
          <p:nvPr/>
        </p:nvPicPr>
        <p:blipFill>
          <a:blip r:embed="rId3">
            <a:alphaModFix/>
          </a:blip>
          <a:stretch>
            <a:fillRect/>
          </a:stretch>
        </p:blipFill>
        <p:spPr>
          <a:xfrm>
            <a:off x="2810351" y="0"/>
            <a:ext cx="3523297" cy="5143499"/>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Yugoslav Wars 1991-1999</a:t>
            </a:r>
          </a:p>
        </p:txBody>
      </p:sp>
      <p:sp>
        <p:nvSpPr>
          <p:cNvPr id="155" name="Shape 155"/>
          <p:cNvSpPr txBox="1">
            <a:spLocks noGrp="1"/>
          </p:cNvSpPr>
          <p:nvPr>
            <p:ph type="body" idx="1"/>
          </p:nvPr>
        </p:nvSpPr>
        <p:spPr>
          <a:xfrm>
            <a:off x="407500" y="1290941"/>
            <a:ext cx="8229600" cy="3630300"/>
          </a:xfrm>
          <a:prstGeom prst="rect">
            <a:avLst/>
          </a:prstGeom>
        </p:spPr>
        <p:txBody>
          <a:bodyPr lIns="91425" tIns="91425" rIns="91425" bIns="91425" anchor="t" anchorCtr="0">
            <a:noAutofit/>
          </a:bodyPr>
          <a:lstStyle/>
          <a:p>
            <a:pPr lvl="0" rtl="0">
              <a:lnSpc>
                <a:spcPct val="130909"/>
              </a:lnSpc>
              <a:spcBef>
                <a:spcPts val="400"/>
              </a:spcBef>
              <a:spcAft>
                <a:spcPts val="600"/>
              </a:spcAft>
              <a:buNone/>
            </a:pPr>
            <a:r>
              <a:rPr lang="en" sz="1400" dirty="0">
                <a:solidFill>
                  <a:srgbClr val="000000"/>
                </a:solidFill>
                <a:latin typeface="Times New Roman"/>
                <a:ea typeface="Times New Roman"/>
                <a:cs typeface="Times New Roman"/>
                <a:sym typeface="Times New Roman"/>
              </a:rPr>
              <a:t>The Yugoslav People's Army (JNA) sought to preserve the unity of the whole of Yugoslavia by crushing the secessionist governments; however the JNA increasingly came under the influence of the Serbian government of Slobodan Milošević that evoked Serbian nationalist rhetoric and was willing to support the Yugoslav state insofar as using it to preserve the unity of Serbs in one state; as a result the JNA began to lose Slovenes, Croats, Kosovar Albanians, Bosniaks, and ethnic Macedonians, and </a:t>
            </a:r>
            <a:r>
              <a:rPr lang="en" sz="1400" b="1" dirty="0">
                <a:solidFill>
                  <a:srgbClr val="000000"/>
                </a:solidFill>
                <a:latin typeface="Times New Roman"/>
                <a:ea typeface="Times New Roman"/>
                <a:cs typeface="Times New Roman"/>
                <a:sym typeface="Times New Roman"/>
              </a:rPr>
              <a:t>effectively became a Serb army. </a:t>
            </a:r>
          </a:p>
          <a:p>
            <a:pPr lvl="0" rtl="0">
              <a:lnSpc>
                <a:spcPct val="130909"/>
              </a:lnSpc>
              <a:spcBef>
                <a:spcPts val="400"/>
              </a:spcBef>
              <a:spcAft>
                <a:spcPts val="600"/>
              </a:spcAft>
              <a:buClr>
                <a:schemeClr val="dk1"/>
              </a:buClr>
              <a:buSzPct val="78571"/>
              <a:buFont typeface="Arial"/>
              <a:buNone/>
            </a:pPr>
            <a:r>
              <a:rPr lang="en" sz="1400" dirty="0">
                <a:solidFill>
                  <a:srgbClr val="000000"/>
                </a:solidFill>
                <a:latin typeface="Times New Roman"/>
                <a:ea typeface="Times New Roman"/>
                <a:cs typeface="Times New Roman"/>
                <a:sym typeface="Times New Roman"/>
              </a:rPr>
              <a:t>The conflicts have become infamous for the war crimes involved, including ethnic cleansing, crimes </a:t>
            </a:r>
            <a:r>
              <a:rPr lang="en" sz="1400" dirty="0" smtClean="0">
                <a:solidFill>
                  <a:srgbClr val="000000"/>
                </a:solidFill>
                <a:latin typeface="Times New Roman"/>
                <a:ea typeface="Times New Roman"/>
                <a:cs typeface="Times New Roman"/>
                <a:sym typeface="Times New Roman"/>
              </a:rPr>
              <a:t>against </a:t>
            </a:r>
            <a:r>
              <a:rPr lang="en" sz="1400" dirty="0">
                <a:solidFill>
                  <a:srgbClr val="000000"/>
                </a:solidFill>
                <a:latin typeface="Times New Roman"/>
                <a:ea typeface="Times New Roman"/>
                <a:cs typeface="Times New Roman"/>
                <a:sym typeface="Times New Roman"/>
              </a:rPr>
              <a:t>humanity and rape. These were the first conflicts since World War II to be formally judged genocidal in character and many key individual participants were subsequently charged with war crimes. The </a:t>
            </a:r>
            <a:r>
              <a:rPr lang="en" sz="1400" dirty="0" smtClean="0">
                <a:solidFill>
                  <a:srgbClr val="000000"/>
                </a:solidFill>
                <a:latin typeface="Times New Roman"/>
                <a:ea typeface="Times New Roman"/>
                <a:cs typeface="Times New Roman"/>
                <a:sym typeface="Times New Roman"/>
              </a:rPr>
              <a:t>International </a:t>
            </a:r>
            <a:r>
              <a:rPr lang="en" sz="1400" dirty="0">
                <a:solidFill>
                  <a:srgbClr val="000000"/>
                </a:solidFill>
                <a:latin typeface="Times New Roman"/>
                <a:ea typeface="Times New Roman"/>
                <a:cs typeface="Times New Roman"/>
                <a:sym typeface="Times New Roman"/>
              </a:rPr>
              <a:t>Criminal Tribunal for the former Yugoslavia (ICTY) was established by the UN to prosecute these crimes.</a:t>
            </a:r>
          </a:p>
          <a:p>
            <a:pPr lvl="0" rtl="0">
              <a:lnSpc>
                <a:spcPct val="130909"/>
              </a:lnSpc>
              <a:spcBef>
                <a:spcPts val="400"/>
              </a:spcBef>
              <a:spcAft>
                <a:spcPts val="600"/>
              </a:spcAft>
              <a:buClr>
                <a:schemeClr val="dk1"/>
              </a:buClr>
              <a:buSzPct val="68750"/>
              <a:buFont typeface="Arial"/>
              <a:buNone/>
            </a:pPr>
            <a:r>
              <a:rPr lang="en" sz="1600" b="1" dirty="0">
                <a:solidFill>
                  <a:srgbClr val="000000"/>
                </a:solidFill>
                <a:latin typeface="Times New Roman"/>
                <a:ea typeface="Times New Roman"/>
                <a:cs typeface="Times New Roman"/>
                <a:sym typeface="Times New Roman"/>
              </a:rPr>
              <a:t>According to the International Center for Transitional Justice, the Yugoslav Wars resulted in the deaths of 140,000 people.</a:t>
            </a:r>
          </a:p>
          <a:p>
            <a:pPr>
              <a:spcBef>
                <a:spcPts val="0"/>
              </a:spcBef>
              <a:buNone/>
            </a:pPr>
            <a:endParaRPr sz="1400" dirty="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3866812" y="4623760"/>
            <a:ext cx="5097900" cy="521400"/>
          </a:xfrm>
          <a:prstGeom prst="rect">
            <a:avLst/>
          </a:prstGeom>
        </p:spPr>
        <p:txBody>
          <a:bodyPr lIns="91425" tIns="91425" rIns="91425" bIns="91425" anchor="t" anchorCtr="0">
            <a:noAutofit/>
          </a:bodyPr>
          <a:lstStyle/>
          <a:p>
            <a:pPr>
              <a:spcBef>
                <a:spcPts val="0"/>
              </a:spcBef>
              <a:buNone/>
            </a:pPr>
            <a:r>
              <a:rPr lang="en" sz="1800">
                <a:latin typeface="Times New Roman"/>
                <a:ea typeface="Times New Roman"/>
                <a:cs typeface="Times New Roman"/>
                <a:sym typeface="Times New Roman"/>
              </a:rPr>
              <a:t>Wars in former Yugoslavia from 1991-1999</a:t>
            </a:r>
          </a:p>
        </p:txBody>
      </p:sp>
      <p:pic>
        <p:nvPicPr>
          <p:cNvPr id="161" name="Shape 161"/>
          <p:cNvPicPr preferRelativeResize="0"/>
          <p:nvPr/>
        </p:nvPicPr>
        <p:blipFill>
          <a:blip r:embed="rId3">
            <a:alphaModFix/>
          </a:blip>
          <a:stretch>
            <a:fillRect/>
          </a:stretch>
        </p:blipFill>
        <p:spPr>
          <a:xfrm>
            <a:off x="0" y="0"/>
            <a:ext cx="7324752" cy="4623749"/>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a:latin typeface="Times New Roman"/>
                <a:ea typeface="Times New Roman"/>
                <a:cs typeface="Times New Roman"/>
                <a:sym typeface="Times New Roman"/>
              </a:rPr>
              <a:t>Moldova/ Transnistria 1990-1992</a:t>
            </a:r>
          </a:p>
        </p:txBody>
      </p:sp>
      <p:sp>
        <p:nvSpPr>
          <p:cNvPr id="167" name="Shape 167"/>
          <p:cNvSpPr txBox="1">
            <a:spLocks noGrp="1"/>
          </p:cNvSpPr>
          <p:nvPr>
            <p:ph type="body" idx="1"/>
          </p:nvPr>
        </p:nvSpPr>
        <p:spPr>
          <a:xfrm>
            <a:off x="457200" y="1278516"/>
            <a:ext cx="8229600" cy="3630300"/>
          </a:xfrm>
          <a:prstGeom prst="rect">
            <a:avLst/>
          </a:prstGeom>
          <a:noFill/>
        </p:spPr>
        <p:txBody>
          <a:bodyPr lIns="91425" tIns="91425" rIns="91425" bIns="91425" anchor="t" anchorCtr="0">
            <a:noAutofit/>
          </a:bodyPr>
          <a:lstStyle/>
          <a:p>
            <a:pPr lvl="0" rtl="0">
              <a:spcBef>
                <a:spcPts val="0"/>
              </a:spcBef>
              <a:buNone/>
            </a:pPr>
            <a:r>
              <a:rPr lang="en" sz="2000">
                <a:solidFill>
                  <a:srgbClr val="000000"/>
                </a:solidFill>
                <a:latin typeface="Times New Roman"/>
                <a:ea typeface="Times New Roman"/>
                <a:cs typeface="Times New Roman"/>
                <a:sym typeface="Times New Roman"/>
              </a:rPr>
              <a:t>- Armed conflict erupts b/t separatists and Moldova in November 1990.</a:t>
            </a:r>
          </a:p>
          <a:p>
            <a:pPr lvl="0" rtl="0">
              <a:spcBef>
                <a:spcPts val="0"/>
              </a:spcBef>
              <a:buClr>
                <a:schemeClr val="dk1"/>
              </a:buClr>
              <a:buSzPct val="55000"/>
              <a:buFont typeface="Arial"/>
              <a:buNone/>
            </a:pPr>
            <a:r>
              <a:rPr lang="en" sz="2000">
                <a:solidFill>
                  <a:srgbClr val="000000"/>
                </a:solidFill>
                <a:latin typeface="Times New Roman"/>
                <a:ea typeface="Times New Roman"/>
                <a:cs typeface="Times New Roman"/>
                <a:sym typeface="Times New Roman"/>
              </a:rPr>
              <a:t>Volunteers arrive from Russia and Ukraine to support the pro-Russian separatists.</a:t>
            </a:r>
          </a:p>
          <a:p>
            <a:pPr lvl="0" rtl="0">
              <a:spcBef>
                <a:spcPts val="0"/>
              </a:spcBef>
              <a:buClr>
                <a:schemeClr val="dk1"/>
              </a:buClr>
              <a:buFont typeface="Arial"/>
              <a:buNone/>
            </a:pPr>
            <a:endParaRPr sz="2000">
              <a:solidFill>
                <a:srgbClr val="000000"/>
              </a:solidFill>
              <a:latin typeface="Times New Roman"/>
              <a:ea typeface="Times New Roman"/>
              <a:cs typeface="Times New Roman"/>
              <a:sym typeface="Times New Roman"/>
            </a:endParaRPr>
          </a:p>
          <a:p>
            <a:pPr lvl="0" rtl="0">
              <a:spcBef>
                <a:spcPts val="0"/>
              </a:spcBef>
              <a:buNone/>
            </a:pPr>
            <a:r>
              <a:rPr lang="en" sz="2000">
                <a:solidFill>
                  <a:srgbClr val="000000"/>
                </a:solidFill>
                <a:latin typeface="Times New Roman"/>
                <a:ea typeface="Times New Roman"/>
                <a:cs typeface="Times New Roman"/>
                <a:sym typeface="Times New Roman"/>
              </a:rPr>
              <a:t> - In  1992 concerted military engagement takes between Moldova and Transnistria. The Russian Army enters the conflict in the final stage on the side of the Transnistrian Separatists.</a:t>
            </a:r>
          </a:p>
          <a:p>
            <a:pPr lvl="0" rtl="0">
              <a:spcBef>
                <a:spcPts val="0"/>
              </a:spcBef>
              <a:buClr>
                <a:schemeClr val="dk1"/>
              </a:buClr>
              <a:buFont typeface="Arial"/>
              <a:buNone/>
            </a:pPr>
            <a:endParaRPr sz="2000">
              <a:solidFill>
                <a:srgbClr val="000000"/>
              </a:solidFill>
              <a:latin typeface="Times New Roman"/>
              <a:ea typeface="Times New Roman"/>
              <a:cs typeface="Times New Roman"/>
              <a:sym typeface="Times New Roman"/>
            </a:endParaRPr>
          </a:p>
          <a:p>
            <a:pPr lvl="0" rtl="0">
              <a:spcBef>
                <a:spcPts val="0"/>
              </a:spcBef>
              <a:buClr>
                <a:schemeClr val="dk1"/>
              </a:buClr>
              <a:buSzPct val="55000"/>
              <a:buFont typeface="Arial"/>
              <a:buNone/>
            </a:pPr>
            <a:r>
              <a:rPr lang="en" sz="2000">
                <a:solidFill>
                  <a:srgbClr val="000000"/>
                </a:solidFill>
                <a:latin typeface="Times New Roman"/>
                <a:ea typeface="Times New Roman"/>
                <a:cs typeface="Times New Roman"/>
                <a:sym typeface="Times New Roman"/>
              </a:rPr>
              <a:t>- A ceasefire agreement was signed on July 21st 1992 and has held to the present day. Russian Federation continues to utilize Transnistria region as military hub with approx. </a:t>
            </a:r>
            <a:r>
              <a:rPr lang="en" sz="2000" b="1" i="1">
                <a:solidFill>
                  <a:srgbClr val="000000"/>
                </a:solidFill>
                <a:latin typeface="Times New Roman"/>
                <a:ea typeface="Times New Roman"/>
                <a:cs typeface="Times New Roman"/>
                <a:sym typeface="Times New Roman"/>
              </a:rPr>
              <a:t>1,200 Russian soldiers based in territory.</a:t>
            </a:r>
          </a:p>
          <a:p>
            <a:pPr>
              <a:spcBef>
                <a:spcPts val="0"/>
              </a:spcBef>
              <a:buNone/>
            </a:pPr>
            <a:endParaRPr sz="2000">
              <a:latin typeface="Times New Roman"/>
              <a:ea typeface="Times New Roman"/>
              <a:cs typeface="Times New Roman"/>
              <a:sym typeface="Times New Roman"/>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Shape 172"/>
          <p:cNvPicPr preferRelativeResize="0"/>
          <p:nvPr/>
        </p:nvPicPr>
        <p:blipFill>
          <a:blip r:embed="rId3">
            <a:alphaModFix/>
          </a:blip>
          <a:stretch>
            <a:fillRect/>
          </a:stretch>
        </p:blipFill>
        <p:spPr>
          <a:xfrm>
            <a:off x="1140540" y="0"/>
            <a:ext cx="6862918" cy="5143499"/>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Shape 177"/>
          <p:cNvPicPr preferRelativeResize="0"/>
          <p:nvPr/>
        </p:nvPicPr>
        <p:blipFill>
          <a:blip r:embed="rId3">
            <a:alphaModFix/>
          </a:blip>
          <a:stretch>
            <a:fillRect/>
          </a:stretch>
        </p:blipFill>
        <p:spPr>
          <a:xfrm>
            <a:off x="1714500" y="600075"/>
            <a:ext cx="5715000" cy="3943350"/>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Shape 182"/>
          <p:cNvPicPr preferRelativeResize="0"/>
          <p:nvPr/>
        </p:nvPicPr>
        <p:blipFill>
          <a:blip r:embed="rId3">
            <a:alphaModFix/>
          </a:blip>
          <a:stretch>
            <a:fillRect/>
          </a:stretch>
        </p:blipFill>
        <p:spPr>
          <a:xfrm>
            <a:off x="2768769" y="0"/>
            <a:ext cx="3606461" cy="5143500"/>
          </a:xfrm>
          <a:prstGeom prst="rect">
            <a:avLst/>
          </a:prstGeom>
          <a:noFill/>
          <a:ln>
            <a:noFill/>
          </a:ln>
        </p:spPr>
      </p:pic>
      <p:sp>
        <p:nvSpPr>
          <p:cNvPr id="183" name="Shape 183"/>
          <p:cNvSpPr txBox="1">
            <a:spLocks noGrp="1"/>
          </p:cNvSpPr>
          <p:nvPr>
            <p:ph type="body" idx="1"/>
          </p:nvPr>
        </p:nvSpPr>
        <p:spPr>
          <a:xfrm>
            <a:off x="3866812" y="4623760"/>
            <a:ext cx="5097900" cy="521400"/>
          </a:xfrm>
          <a:prstGeom prst="rect">
            <a:avLst/>
          </a:prstGeom>
        </p:spPr>
        <p:txBody>
          <a:bodyPr lIns="91425" tIns="91425" rIns="91425" bIns="91425" anchor="t" anchorCtr="0">
            <a:noAutofit/>
          </a:bodyPr>
          <a:lstStyle/>
          <a:p>
            <a:pPr>
              <a:spcBef>
                <a:spcPts val="0"/>
              </a:spcBef>
              <a:buNone/>
            </a:pPr>
            <a:r>
              <a:rPr lang="en"/>
              <a:t>                                                       </a:t>
            </a:r>
            <a:r>
              <a:rPr lang="en" b="1"/>
              <a:t> SEEKING ANNEXATION</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Armenia/Azerbaijan 1992</a:t>
            </a:r>
          </a:p>
        </p:txBody>
      </p:sp>
      <p:sp>
        <p:nvSpPr>
          <p:cNvPr id="189" name="Shape 189"/>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30909"/>
              </a:lnSpc>
              <a:spcBef>
                <a:spcPts val="500"/>
              </a:spcBef>
              <a:spcAft>
                <a:spcPts val="600"/>
              </a:spcAft>
              <a:buNone/>
            </a:pPr>
            <a:r>
              <a:rPr lang="en" b="1">
                <a:solidFill>
                  <a:schemeClr val="dk1"/>
                </a:solidFill>
                <a:latin typeface="Times New Roman"/>
                <a:ea typeface="Times New Roman"/>
                <a:cs typeface="Times New Roman"/>
                <a:sym typeface="Times New Roman"/>
              </a:rPr>
              <a:t>Nagorno-Karabakh War b/t Armenia and Azerbaijan. </a:t>
            </a:r>
            <a:r>
              <a:rPr lang="en">
                <a:solidFill>
                  <a:srgbClr val="000000"/>
                </a:solidFill>
                <a:latin typeface="Times New Roman"/>
                <a:ea typeface="Times New Roman"/>
                <a:cs typeface="Times New Roman"/>
                <a:sym typeface="Times New Roman"/>
              </a:rPr>
              <a:t> </a:t>
            </a:r>
          </a:p>
          <a:p>
            <a:pPr lvl="0" rtl="0">
              <a:lnSpc>
                <a:spcPct val="130909"/>
              </a:lnSpc>
              <a:spcBef>
                <a:spcPts val="500"/>
              </a:spcBef>
              <a:spcAft>
                <a:spcPts val="600"/>
              </a:spcAft>
              <a:buNone/>
            </a:pPr>
            <a:r>
              <a:rPr lang="en">
                <a:solidFill>
                  <a:srgbClr val="000000"/>
                </a:solidFill>
                <a:latin typeface="Times New Roman"/>
                <a:ea typeface="Times New Roman"/>
                <a:cs typeface="Times New Roman"/>
                <a:sym typeface="Times New Roman"/>
              </a:rPr>
              <a:t>Full-scale fighting erupted in  1992. </a:t>
            </a:r>
          </a:p>
          <a:p>
            <a:pPr lvl="0" rtl="0">
              <a:lnSpc>
                <a:spcPct val="130909"/>
              </a:lnSpc>
              <a:spcBef>
                <a:spcPts val="500"/>
              </a:spcBef>
              <a:spcAft>
                <a:spcPts val="600"/>
              </a:spcAft>
              <a:buNone/>
            </a:pPr>
            <a:r>
              <a:rPr lang="en" b="1">
                <a:solidFill>
                  <a:srgbClr val="000000"/>
                </a:solidFill>
                <a:latin typeface="Times New Roman"/>
                <a:ea typeface="Times New Roman"/>
                <a:cs typeface="Times New Roman"/>
                <a:sym typeface="Times New Roman"/>
              </a:rPr>
              <a:t>International mediation including the Organization for Security and Co-operation in Europe (OSCE) failed to bring an end resolution that both sides could accept.</a:t>
            </a:r>
          </a:p>
          <a:p>
            <a:pPr lvl="0" rtl="0">
              <a:lnSpc>
                <a:spcPct val="130909"/>
              </a:lnSpc>
              <a:spcBef>
                <a:spcPts val="500"/>
              </a:spcBef>
              <a:spcAft>
                <a:spcPts val="600"/>
              </a:spcAft>
              <a:buNone/>
            </a:pPr>
            <a:r>
              <a:rPr lang="en">
                <a:solidFill>
                  <a:srgbClr val="000000"/>
                </a:solidFill>
                <a:latin typeface="Times New Roman"/>
                <a:ea typeface="Times New Roman"/>
                <a:cs typeface="Times New Roman"/>
                <a:sym typeface="Times New Roman"/>
              </a:rPr>
              <a:t>In 1993, Armenian forces captured regions outside the enclave itself, threatening the involvement of other countries in the region. </a:t>
            </a:r>
            <a:r>
              <a:rPr lang="en" b="1">
                <a:solidFill>
                  <a:srgbClr val="000000"/>
                </a:solidFill>
                <a:latin typeface="Times New Roman"/>
                <a:ea typeface="Times New Roman"/>
                <a:cs typeface="Times New Roman"/>
                <a:sym typeface="Times New Roman"/>
              </a:rPr>
              <a:t>By the end of the war in 1994, the Armenians were in full control of most of the enclave and also held and currently control approximately 9% of Azerbaijan's territory outside the enclave.</a:t>
            </a:r>
            <a:r>
              <a:rPr lang="en">
                <a:solidFill>
                  <a:srgbClr val="000000"/>
                </a:solidFill>
                <a:latin typeface="Times New Roman"/>
                <a:ea typeface="Times New Roman"/>
                <a:cs typeface="Times New Roman"/>
                <a:sym typeface="Times New Roman"/>
              </a:rPr>
              <a:t> </a:t>
            </a:r>
          </a:p>
          <a:p>
            <a:pPr lvl="0" rtl="0">
              <a:lnSpc>
                <a:spcPct val="130909"/>
              </a:lnSpc>
              <a:spcBef>
                <a:spcPts val="500"/>
              </a:spcBef>
              <a:spcAft>
                <a:spcPts val="600"/>
              </a:spcAft>
              <a:buClr>
                <a:schemeClr val="dk1"/>
              </a:buClr>
              <a:buFont typeface="Arial"/>
              <a:buNone/>
            </a:pPr>
            <a:endParaRPr>
              <a:solidFill>
                <a:srgbClr val="000000"/>
              </a:solidFill>
              <a:latin typeface="Times New Roman"/>
              <a:ea typeface="Times New Roman"/>
              <a:cs typeface="Times New Roman"/>
              <a:sym typeface="Times New Roman"/>
            </a:endParaRPr>
          </a:p>
          <a:p>
            <a:pPr>
              <a:spcBef>
                <a:spcPts val="0"/>
              </a:spcBef>
              <a:buNone/>
            </a:pPr>
            <a:endParaRPr>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3866812" y="4623760"/>
            <a:ext cx="5097900" cy="521400"/>
          </a:xfrm>
          <a:prstGeom prst="rect">
            <a:avLst/>
          </a:prstGeom>
        </p:spPr>
        <p:txBody>
          <a:bodyPr lIns="91425" tIns="91425" rIns="91425" bIns="91425" anchor="t" anchorCtr="0">
            <a:noAutofit/>
          </a:bodyPr>
          <a:lstStyle/>
          <a:p>
            <a:pPr>
              <a:spcBef>
                <a:spcPts val="0"/>
              </a:spcBef>
              <a:buNone/>
            </a:pPr>
            <a:r>
              <a:rPr lang="en"/>
              <a:t>       </a:t>
            </a:r>
            <a:r>
              <a:rPr lang="en">
                <a:latin typeface="Times New Roman"/>
                <a:ea typeface="Times New Roman"/>
                <a:cs typeface="Times New Roman"/>
                <a:sym typeface="Times New Roman"/>
              </a:rPr>
              <a:t>RUSSIAN FEDERATION  Brokered Ceasefire</a:t>
            </a:r>
          </a:p>
        </p:txBody>
      </p:sp>
      <p:pic>
        <p:nvPicPr>
          <p:cNvPr id="195" name="Shape 195"/>
          <p:cNvPicPr preferRelativeResize="0"/>
          <p:nvPr/>
        </p:nvPicPr>
        <p:blipFill>
          <a:blip r:embed="rId3">
            <a:alphaModFix/>
          </a:blip>
          <a:stretch>
            <a:fillRect/>
          </a:stretch>
        </p:blipFill>
        <p:spPr>
          <a:xfrm>
            <a:off x="-12" y="-12"/>
            <a:ext cx="5667375" cy="3686175"/>
          </a:xfrm>
          <a:prstGeom prst="rect">
            <a:avLst/>
          </a:prstGeom>
          <a:noFill/>
          <a:ln>
            <a:noFill/>
          </a:ln>
        </p:spPr>
      </p:pic>
      <p:sp>
        <p:nvSpPr>
          <p:cNvPr id="196" name="Shape 196"/>
          <p:cNvSpPr txBox="1"/>
          <p:nvPr/>
        </p:nvSpPr>
        <p:spPr>
          <a:xfrm>
            <a:off x="112612" y="3686163"/>
            <a:ext cx="8852100" cy="654599"/>
          </a:xfrm>
          <a:prstGeom prst="rect">
            <a:avLst/>
          </a:prstGeom>
          <a:noFill/>
          <a:ln>
            <a:noFill/>
          </a:ln>
        </p:spPr>
        <p:txBody>
          <a:bodyPr lIns="91425" tIns="91425" rIns="91425" bIns="91425" anchor="t" anchorCtr="0">
            <a:noAutofit/>
          </a:bodyPr>
          <a:lstStyle/>
          <a:p>
            <a:pPr lvl="0" rtl="0">
              <a:lnSpc>
                <a:spcPct val="130909"/>
              </a:lnSpc>
              <a:spcBef>
                <a:spcPts val="500"/>
              </a:spcBef>
              <a:spcAft>
                <a:spcPts val="600"/>
              </a:spcAft>
              <a:buClr>
                <a:schemeClr val="dk1"/>
              </a:buClr>
              <a:buSzPct val="91666"/>
              <a:buFont typeface="Arial"/>
              <a:buNone/>
            </a:pPr>
            <a:r>
              <a:rPr lang="en" sz="1200" dirty="0">
                <a:solidFill>
                  <a:schemeClr val="dk1"/>
                </a:solidFill>
                <a:latin typeface="Times New Roman"/>
                <a:ea typeface="Times New Roman"/>
                <a:cs typeface="Times New Roman"/>
                <a:sym typeface="Times New Roman"/>
              </a:rPr>
              <a:t>As many as 230,000 Armenians from Azerbaijan and 800,000 Azeris from Armenia and Karabakh have been displaced as a result of the conflict. </a:t>
            </a:r>
          </a:p>
          <a:p>
            <a:pPr lvl="0" rtl="0">
              <a:lnSpc>
                <a:spcPct val="130909"/>
              </a:lnSpc>
              <a:spcBef>
                <a:spcPts val="500"/>
              </a:spcBef>
              <a:spcAft>
                <a:spcPts val="600"/>
              </a:spcAft>
              <a:buClr>
                <a:schemeClr val="dk1"/>
              </a:buClr>
              <a:buSzPct val="91666"/>
              <a:buFont typeface="Arial"/>
              <a:buNone/>
            </a:pPr>
            <a:r>
              <a:rPr lang="en" sz="1200" b="1" dirty="0">
                <a:solidFill>
                  <a:schemeClr val="dk1"/>
                </a:solidFill>
                <a:latin typeface="Times New Roman"/>
                <a:ea typeface="Times New Roman"/>
                <a:cs typeface="Times New Roman"/>
                <a:sym typeface="Times New Roman"/>
              </a:rPr>
              <a:t>A Russian-brokered ceasefire was signed in May 1994 and peace talks, mediated by the OSCE Minsk Group, have been held ever since by Armenia and Azerbaijan.</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rtl="0">
              <a:spcBef>
                <a:spcPts val="0"/>
              </a:spcBef>
              <a:buNone/>
            </a:pPr>
            <a:r>
              <a:rPr lang="en">
                <a:latin typeface="Times New Roman"/>
                <a:ea typeface="Times New Roman"/>
                <a:cs typeface="Times New Roman"/>
                <a:sym typeface="Times New Roman"/>
              </a:rPr>
              <a:t>Georgia 2008</a:t>
            </a:r>
          </a:p>
        </p:txBody>
      </p:sp>
      <p:sp>
        <p:nvSpPr>
          <p:cNvPr id="202" name="Shape 202"/>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30909"/>
              </a:lnSpc>
              <a:spcBef>
                <a:spcPts val="500"/>
              </a:spcBef>
              <a:spcAft>
                <a:spcPts val="600"/>
              </a:spcAft>
              <a:buClr>
                <a:schemeClr val="dk1"/>
              </a:buClr>
              <a:buSzPct val="64705"/>
              <a:buFont typeface="Arial"/>
              <a:buNone/>
            </a:pPr>
            <a:r>
              <a:rPr lang="en" sz="1700" dirty="0">
                <a:solidFill>
                  <a:srgbClr val="000000"/>
                </a:solidFill>
                <a:latin typeface="Times New Roman"/>
                <a:ea typeface="Times New Roman"/>
                <a:cs typeface="Times New Roman"/>
                <a:sym typeface="Times New Roman"/>
              </a:rPr>
              <a:t>- Armed conflict began in August 2008 b/t Georgia and Russia supporting the separatist governments in South Ossetia and Abkhazia.</a:t>
            </a:r>
          </a:p>
          <a:p>
            <a:pPr lvl="0" rtl="0">
              <a:lnSpc>
                <a:spcPct val="130909"/>
              </a:lnSpc>
              <a:spcBef>
                <a:spcPts val="500"/>
              </a:spcBef>
              <a:spcAft>
                <a:spcPts val="600"/>
              </a:spcAft>
              <a:buClr>
                <a:schemeClr val="dk1"/>
              </a:buClr>
              <a:buSzPct val="64705"/>
              <a:buFont typeface="Arial"/>
              <a:buNone/>
            </a:pPr>
            <a:r>
              <a:rPr lang="en" sz="1700" dirty="0">
                <a:solidFill>
                  <a:srgbClr val="000000"/>
                </a:solidFill>
                <a:latin typeface="Times New Roman"/>
                <a:ea typeface="Times New Roman"/>
                <a:cs typeface="Times New Roman"/>
                <a:sym typeface="Times New Roman"/>
              </a:rPr>
              <a:t>- The 1991–92 South Ossetia War b/t ethnic Georgians and Ossetians had left more than a half of South Ossetia under </a:t>
            </a:r>
            <a:r>
              <a:rPr lang="en" sz="1700" i="1" dirty="0">
                <a:solidFill>
                  <a:srgbClr val="000000"/>
                </a:solidFill>
                <a:latin typeface="Times New Roman"/>
                <a:ea typeface="Times New Roman"/>
                <a:cs typeface="Times New Roman"/>
                <a:sym typeface="Times New Roman"/>
              </a:rPr>
              <a:t>de facto</a:t>
            </a:r>
            <a:r>
              <a:rPr lang="en" sz="1700" dirty="0">
                <a:solidFill>
                  <a:srgbClr val="000000"/>
                </a:solidFill>
                <a:latin typeface="Times New Roman"/>
                <a:ea typeface="Times New Roman"/>
                <a:cs typeface="Times New Roman"/>
                <a:sym typeface="Times New Roman"/>
              </a:rPr>
              <a:t> control of a Russian-backed, internationally unrecognized government. </a:t>
            </a:r>
          </a:p>
          <a:p>
            <a:pPr lvl="0" rtl="0">
              <a:lnSpc>
                <a:spcPct val="130909"/>
              </a:lnSpc>
              <a:spcBef>
                <a:spcPts val="500"/>
              </a:spcBef>
              <a:spcAft>
                <a:spcPts val="600"/>
              </a:spcAft>
              <a:buClr>
                <a:schemeClr val="dk1"/>
              </a:buClr>
              <a:buSzPct val="64705"/>
              <a:buFont typeface="Arial"/>
              <a:buNone/>
            </a:pPr>
            <a:r>
              <a:rPr lang="en" sz="1700" dirty="0">
                <a:solidFill>
                  <a:srgbClr val="000000"/>
                </a:solidFill>
                <a:latin typeface="Times New Roman"/>
                <a:ea typeface="Times New Roman"/>
                <a:cs typeface="Times New Roman"/>
                <a:sym typeface="Times New Roman"/>
              </a:rPr>
              <a:t>- Most ethnic Georgian parts of South Ossetia remained under the control of Georgia, with Georgian, North Ossetian and Russian Joint peacekeeping force present in the territories. A similar situation existed in Abkhazia after the War in Abkhazia (1992–93).</a:t>
            </a:r>
          </a:p>
          <a:p>
            <a:pPr lvl="0" rtl="0">
              <a:lnSpc>
                <a:spcPct val="130909"/>
              </a:lnSpc>
              <a:spcBef>
                <a:spcPts val="500"/>
              </a:spcBef>
              <a:spcAft>
                <a:spcPts val="600"/>
              </a:spcAft>
              <a:buClr>
                <a:schemeClr val="dk1"/>
              </a:buClr>
              <a:buSzPct val="64705"/>
              <a:buFont typeface="Arial"/>
              <a:buNone/>
            </a:pPr>
            <a:r>
              <a:rPr lang="en" sz="1700" dirty="0">
                <a:solidFill>
                  <a:srgbClr val="000000"/>
                </a:solidFill>
                <a:latin typeface="Times New Roman"/>
                <a:ea typeface="Times New Roman"/>
                <a:cs typeface="Times New Roman"/>
                <a:sym typeface="Times New Roman"/>
              </a:rPr>
              <a:t>- Increasing tensions escalated during the summer months of 2008. </a:t>
            </a:r>
          </a:p>
          <a:p>
            <a:pPr lvl="0" rtl="0">
              <a:spcBef>
                <a:spcPts val="0"/>
              </a:spcBef>
              <a:buNone/>
            </a:pPr>
            <a:endParaRPr sz="1700" dirty="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Shape 207"/>
          <p:cNvPicPr preferRelativeResize="0"/>
          <p:nvPr/>
        </p:nvPicPr>
        <p:blipFill>
          <a:blip r:embed="rId3">
            <a:alphaModFix/>
          </a:blip>
          <a:stretch>
            <a:fillRect/>
          </a:stretch>
        </p:blipFill>
        <p:spPr>
          <a:xfrm>
            <a:off x="1092744" y="0"/>
            <a:ext cx="6958511" cy="5143499"/>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rtl="0">
              <a:spcBef>
                <a:spcPts val="0"/>
              </a:spcBef>
              <a:buNone/>
            </a:pPr>
            <a:r>
              <a:rPr lang="en">
                <a:latin typeface="Times New Roman"/>
                <a:ea typeface="Times New Roman"/>
                <a:cs typeface="Times New Roman"/>
                <a:sym typeface="Times New Roman"/>
              </a:rPr>
              <a:t>Georgia 2008</a:t>
            </a:r>
          </a:p>
        </p:txBody>
      </p:sp>
      <p:sp>
        <p:nvSpPr>
          <p:cNvPr id="213" name="Shape 213"/>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30909"/>
              </a:lnSpc>
              <a:spcBef>
                <a:spcPts val="500"/>
              </a:spcBef>
              <a:spcAft>
                <a:spcPts val="600"/>
              </a:spcAft>
              <a:buNone/>
            </a:pPr>
            <a:r>
              <a:rPr lang="en" sz="1900" b="1" dirty="0">
                <a:solidFill>
                  <a:srgbClr val="000000"/>
                </a:solidFill>
                <a:latin typeface="Times New Roman"/>
                <a:ea typeface="Times New Roman"/>
                <a:cs typeface="Times New Roman"/>
                <a:sym typeface="Times New Roman"/>
              </a:rPr>
              <a:t>- Russia claimed these actions were a necessary humanitarian intervention and peace enforcement. </a:t>
            </a:r>
            <a:r>
              <a:rPr lang="en" sz="1900" dirty="0">
                <a:solidFill>
                  <a:srgbClr val="000000"/>
                </a:solidFill>
                <a:latin typeface="Times New Roman"/>
                <a:ea typeface="Times New Roman"/>
                <a:cs typeface="Times New Roman"/>
                <a:sym typeface="Times New Roman"/>
              </a:rPr>
              <a:t>Russian and Ossetian forces battled Georgian forces throughout South Ossetia for four days, the heaviest fighting taking place in </a:t>
            </a:r>
            <a:r>
              <a:rPr lang="en" sz="1900" b="1" dirty="0">
                <a:solidFill>
                  <a:srgbClr val="000000"/>
                </a:solidFill>
                <a:latin typeface="Times New Roman"/>
                <a:ea typeface="Times New Roman"/>
                <a:cs typeface="Times New Roman"/>
                <a:sym typeface="Times New Roman"/>
              </a:rPr>
              <a:t>Tskhinvali.</a:t>
            </a:r>
          </a:p>
          <a:p>
            <a:pPr lvl="0" rtl="0">
              <a:lnSpc>
                <a:spcPct val="115000"/>
              </a:lnSpc>
              <a:spcBef>
                <a:spcPts val="0"/>
              </a:spcBef>
              <a:buNone/>
            </a:pPr>
            <a:r>
              <a:rPr lang="en" sz="1900" dirty="0">
                <a:solidFill>
                  <a:srgbClr val="000000"/>
                </a:solidFill>
                <a:latin typeface="Times New Roman"/>
                <a:ea typeface="Times New Roman"/>
                <a:cs typeface="Times New Roman"/>
                <a:sym typeface="Times New Roman"/>
              </a:rPr>
              <a:t>- Through mediation by the French presidency of the European Union, the parties reached a preliminary ceasefire agreement on August 12th.</a:t>
            </a:r>
          </a:p>
          <a:p>
            <a:pPr lvl="0" rtl="0">
              <a:lnSpc>
                <a:spcPct val="115000"/>
              </a:lnSpc>
              <a:spcBef>
                <a:spcPts val="0"/>
              </a:spcBef>
              <a:buClr>
                <a:schemeClr val="dk1"/>
              </a:buClr>
              <a:buFont typeface="Arial"/>
              <a:buNone/>
            </a:pPr>
            <a:endParaRPr sz="1900" dirty="0">
              <a:solidFill>
                <a:srgbClr val="000000"/>
              </a:solidFill>
              <a:latin typeface="Times New Roman"/>
              <a:ea typeface="Times New Roman"/>
              <a:cs typeface="Times New Roman"/>
              <a:sym typeface="Times New Roman"/>
            </a:endParaRPr>
          </a:p>
          <a:p>
            <a:pPr lvl="0" rtl="0">
              <a:spcBef>
                <a:spcPts val="0"/>
              </a:spcBef>
              <a:buClr>
                <a:schemeClr val="dk1"/>
              </a:buClr>
              <a:buSzPct val="57894"/>
              <a:buFont typeface="Arial"/>
              <a:buNone/>
            </a:pPr>
            <a:r>
              <a:rPr lang="en" sz="1900" b="1" dirty="0">
                <a:solidFill>
                  <a:srgbClr val="000000"/>
                </a:solidFill>
                <a:latin typeface="Times New Roman"/>
                <a:ea typeface="Times New Roman"/>
                <a:cs typeface="Times New Roman"/>
                <a:sym typeface="Times New Roman"/>
              </a:rPr>
              <a:t>- Russian forces remain stationed in Abkhazia and South Ossetia under bilateral agreements with the corresponding separatist governments</a:t>
            </a:r>
          </a:p>
          <a:p>
            <a:pPr lvl="0" rtl="0">
              <a:spcBef>
                <a:spcPts val="0"/>
              </a:spcBef>
              <a:buNone/>
            </a:pPr>
            <a:endParaRPr sz="1900" dirty="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Shape 218"/>
          <p:cNvPicPr preferRelativeResize="0"/>
          <p:nvPr/>
        </p:nvPicPr>
        <p:blipFill>
          <a:blip r:embed="rId3">
            <a:alphaModFix/>
          </a:blip>
          <a:stretch>
            <a:fillRect/>
          </a:stretch>
        </p:blipFill>
        <p:spPr>
          <a:xfrm>
            <a:off x="930584" y="0"/>
            <a:ext cx="7282832" cy="5143500"/>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Shape 223"/>
          <p:cNvPicPr preferRelativeResize="0"/>
          <p:nvPr/>
        </p:nvPicPr>
        <p:blipFill>
          <a:blip r:embed="rId3">
            <a:alphaModFix/>
          </a:blip>
          <a:stretch>
            <a:fillRect/>
          </a:stretch>
        </p:blipFill>
        <p:spPr>
          <a:xfrm>
            <a:off x="472108" y="0"/>
            <a:ext cx="8199781" cy="5143499"/>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Chechnya 1994-1996</a:t>
            </a:r>
          </a:p>
        </p:txBody>
      </p:sp>
      <p:sp>
        <p:nvSpPr>
          <p:cNvPr id="229" name="Shape 229"/>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15000"/>
              </a:lnSpc>
              <a:spcBef>
                <a:spcPts val="0"/>
              </a:spcBef>
              <a:buNone/>
            </a:pPr>
            <a:r>
              <a:rPr lang="en" dirty="0">
                <a:solidFill>
                  <a:srgbClr val="000000"/>
                </a:solidFill>
                <a:latin typeface="Times New Roman"/>
                <a:ea typeface="Times New Roman"/>
                <a:cs typeface="Times New Roman"/>
                <a:sym typeface="Times New Roman"/>
              </a:rPr>
              <a:t>- The </a:t>
            </a:r>
            <a:r>
              <a:rPr lang="en" b="1" dirty="0">
                <a:solidFill>
                  <a:srgbClr val="000000"/>
                </a:solidFill>
                <a:latin typeface="Times New Roman"/>
                <a:ea typeface="Times New Roman"/>
                <a:cs typeface="Times New Roman"/>
                <a:sym typeface="Times New Roman"/>
              </a:rPr>
              <a:t>First Chechen War</a:t>
            </a:r>
            <a:r>
              <a:rPr lang="en" dirty="0">
                <a:solidFill>
                  <a:srgbClr val="000000"/>
                </a:solidFill>
                <a:latin typeface="Times New Roman"/>
                <a:ea typeface="Times New Roman"/>
                <a:cs typeface="Times New Roman"/>
                <a:sym typeface="Times New Roman"/>
              </a:rPr>
              <a:t>, also known as the </a:t>
            </a:r>
            <a:r>
              <a:rPr lang="en" b="1" dirty="0">
                <a:solidFill>
                  <a:srgbClr val="000000"/>
                </a:solidFill>
                <a:latin typeface="Times New Roman"/>
                <a:ea typeface="Times New Roman"/>
                <a:cs typeface="Times New Roman"/>
                <a:sym typeface="Times New Roman"/>
              </a:rPr>
              <a:t>War in Chechnya</a:t>
            </a:r>
            <a:r>
              <a:rPr lang="en" dirty="0">
                <a:solidFill>
                  <a:srgbClr val="000000"/>
                </a:solidFill>
                <a:latin typeface="Times New Roman"/>
                <a:ea typeface="Times New Roman"/>
                <a:cs typeface="Times New Roman"/>
                <a:sym typeface="Times New Roman"/>
              </a:rPr>
              <a:t>, was a conflict between the Russian Federation and the Chechen Republic of Ichkeria, fought from December 1994 to August 1996.</a:t>
            </a:r>
          </a:p>
          <a:p>
            <a:pPr lvl="0" rtl="0">
              <a:lnSpc>
                <a:spcPct val="115000"/>
              </a:lnSpc>
              <a:spcBef>
                <a:spcPts val="0"/>
              </a:spcBef>
              <a:buClr>
                <a:schemeClr val="dk1"/>
              </a:buClr>
              <a:buSzPct val="61111"/>
              <a:buFont typeface="Arial"/>
              <a:buNone/>
            </a:pPr>
            <a:r>
              <a:rPr lang="en" dirty="0">
                <a:solidFill>
                  <a:srgbClr val="000000"/>
                </a:solidFill>
                <a:latin typeface="Times New Roman"/>
                <a:ea typeface="Times New Roman"/>
                <a:cs typeface="Times New Roman"/>
                <a:sym typeface="Times New Roman"/>
              </a:rPr>
              <a:t>-After the initial campaign of 1994–1995, culminating in the devastating Battle of Grozny, Russian federal forces attempted to seize control of the mountainous area of Chechnya but were set back by Chechen guerrilla warfare and raids on the flatlands despite Russia's overwhelming manpower, weaponry, and air support.</a:t>
            </a:r>
          </a:p>
          <a:p>
            <a:pPr lvl="0" rtl="0">
              <a:lnSpc>
                <a:spcPct val="115000"/>
              </a:lnSpc>
              <a:spcBef>
                <a:spcPts val="0"/>
              </a:spcBef>
              <a:buNone/>
            </a:pPr>
            <a:r>
              <a:rPr lang="en" dirty="0">
                <a:solidFill>
                  <a:srgbClr val="000000"/>
                </a:solidFill>
                <a:latin typeface="Times New Roman"/>
                <a:ea typeface="Times New Roman"/>
                <a:cs typeface="Times New Roman"/>
                <a:sym typeface="Times New Roman"/>
              </a:rPr>
              <a:t> - </a:t>
            </a:r>
            <a:r>
              <a:rPr lang="en" b="1" dirty="0">
                <a:solidFill>
                  <a:srgbClr val="000000"/>
                </a:solidFill>
                <a:latin typeface="Times New Roman"/>
                <a:ea typeface="Times New Roman"/>
                <a:cs typeface="Times New Roman"/>
                <a:sym typeface="Times New Roman"/>
              </a:rPr>
              <a:t>Widespread demoralization of federal forces and the almost universal opposition of the Russian public to the conflict led Boris Yeltsin's government to declare a ceasefire with the Chechens in 1996 and sign a peace treaty a year later.</a:t>
            </a:r>
          </a:p>
          <a:p>
            <a:pPr lvl="0" rtl="0">
              <a:spcBef>
                <a:spcPts val="0"/>
              </a:spcBef>
              <a:buNone/>
            </a:pPr>
            <a:endParaRPr dirty="0">
              <a:solidFill>
                <a:srgbClr val="000000"/>
              </a:solidFill>
              <a:latin typeface="Times New Roman"/>
              <a:ea typeface="Times New Roman"/>
              <a:cs typeface="Times New Roman"/>
              <a:sym typeface="Times New Roman"/>
            </a:endParaRPr>
          </a:p>
          <a:p>
            <a:pPr>
              <a:spcBef>
                <a:spcPts val="0"/>
              </a:spcBef>
              <a:buNone/>
            </a:pPr>
            <a:endParaRPr dirty="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Shape 234"/>
          <p:cNvPicPr preferRelativeResize="0"/>
          <p:nvPr/>
        </p:nvPicPr>
        <p:blipFill>
          <a:blip r:embed="rId3">
            <a:alphaModFix/>
          </a:blip>
          <a:stretch>
            <a:fillRect/>
          </a:stretch>
        </p:blipFill>
        <p:spPr>
          <a:xfrm>
            <a:off x="1427196" y="0"/>
            <a:ext cx="6289604" cy="5143499"/>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t>Chechnya 1996-1999</a:t>
            </a:r>
          </a:p>
        </p:txBody>
      </p:sp>
      <p:sp>
        <p:nvSpPr>
          <p:cNvPr id="240" name="Shape 240"/>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15000"/>
              </a:lnSpc>
              <a:spcBef>
                <a:spcPts val="0"/>
              </a:spcBef>
              <a:buClr>
                <a:schemeClr val="dk1"/>
              </a:buClr>
              <a:buSzPct val="61111"/>
              <a:buFont typeface="Arial"/>
              <a:buNone/>
            </a:pPr>
            <a:r>
              <a:rPr lang="en">
                <a:solidFill>
                  <a:schemeClr val="dk1"/>
                </a:solidFill>
                <a:latin typeface="Times New Roman"/>
                <a:ea typeface="Times New Roman"/>
                <a:cs typeface="Times New Roman"/>
                <a:sym typeface="Times New Roman"/>
              </a:rPr>
              <a:t> The official figure for Russian military deaths is 5,500, while most estimates put the number between </a:t>
            </a:r>
            <a:r>
              <a:rPr lang="en" b="1">
                <a:solidFill>
                  <a:schemeClr val="dk1"/>
                </a:solidFill>
                <a:latin typeface="Times New Roman"/>
                <a:ea typeface="Times New Roman"/>
                <a:cs typeface="Times New Roman"/>
                <a:sym typeface="Times New Roman"/>
              </a:rPr>
              <a:t>3,500 and 7,500, or even as high as 14,000.</a:t>
            </a:r>
            <a:r>
              <a:rPr lang="en">
                <a:solidFill>
                  <a:schemeClr val="dk1"/>
                </a:solidFill>
                <a:latin typeface="Times New Roman"/>
                <a:ea typeface="Times New Roman"/>
                <a:cs typeface="Times New Roman"/>
                <a:sym typeface="Times New Roman"/>
              </a:rPr>
              <a:t> Although there are no accurate figures for the number of Chechen militants killed, various estimates put the number at about </a:t>
            </a:r>
            <a:r>
              <a:rPr lang="en" b="1">
                <a:solidFill>
                  <a:schemeClr val="dk1"/>
                </a:solidFill>
                <a:latin typeface="Times New Roman"/>
                <a:ea typeface="Times New Roman"/>
                <a:cs typeface="Times New Roman"/>
                <a:sym typeface="Times New Roman"/>
              </a:rPr>
              <a:t>3,000 to over 15,000</a:t>
            </a:r>
            <a:r>
              <a:rPr lang="en">
                <a:solidFill>
                  <a:schemeClr val="dk1"/>
                </a:solidFill>
                <a:latin typeface="Times New Roman"/>
                <a:ea typeface="Times New Roman"/>
                <a:cs typeface="Times New Roman"/>
                <a:sym typeface="Times New Roman"/>
              </a:rPr>
              <a:t> deaths.</a:t>
            </a:r>
          </a:p>
          <a:p>
            <a:pPr lvl="0" rtl="0">
              <a:lnSpc>
                <a:spcPct val="115000"/>
              </a:lnSpc>
              <a:spcBef>
                <a:spcPts val="0"/>
              </a:spcBef>
              <a:buNone/>
            </a:pPr>
            <a:r>
              <a:rPr lang="en">
                <a:solidFill>
                  <a:schemeClr val="dk1"/>
                </a:solidFill>
                <a:latin typeface="Times New Roman"/>
                <a:ea typeface="Times New Roman"/>
                <a:cs typeface="Times New Roman"/>
                <a:sym typeface="Times New Roman"/>
              </a:rPr>
              <a:t> </a:t>
            </a:r>
          </a:p>
          <a:p>
            <a:pPr lvl="0" rtl="0">
              <a:lnSpc>
                <a:spcPct val="115000"/>
              </a:lnSpc>
              <a:spcBef>
                <a:spcPts val="0"/>
              </a:spcBef>
              <a:buNone/>
            </a:pPr>
            <a:r>
              <a:rPr lang="en">
                <a:solidFill>
                  <a:schemeClr val="dk1"/>
                </a:solidFill>
                <a:latin typeface="Times New Roman"/>
                <a:ea typeface="Times New Roman"/>
                <a:cs typeface="Times New Roman"/>
                <a:sym typeface="Times New Roman"/>
              </a:rPr>
              <a:t>Various figures estimate the number of civilian deaths at between </a:t>
            </a:r>
            <a:r>
              <a:rPr lang="en" b="1">
                <a:solidFill>
                  <a:schemeClr val="dk1"/>
                </a:solidFill>
                <a:latin typeface="Times New Roman"/>
                <a:ea typeface="Times New Roman"/>
                <a:cs typeface="Times New Roman"/>
                <a:sym typeface="Times New Roman"/>
              </a:rPr>
              <a:t>30,000 and 100,000</a:t>
            </a:r>
            <a:r>
              <a:rPr lang="en">
                <a:solidFill>
                  <a:schemeClr val="dk1"/>
                </a:solidFill>
                <a:latin typeface="Times New Roman"/>
                <a:ea typeface="Times New Roman"/>
                <a:cs typeface="Times New Roman"/>
                <a:sym typeface="Times New Roman"/>
              </a:rPr>
              <a:t> killed and possibly over 200,000 injured, while more than 500,000 people were displaced by the conflict, which left cities and villages across the republic in ruins.</a:t>
            </a:r>
          </a:p>
          <a:p>
            <a:pPr lvl="0" rtl="0">
              <a:lnSpc>
                <a:spcPct val="115000"/>
              </a:lnSpc>
              <a:spcBef>
                <a:spcPts val="0"/>
              </a:spcBef>
              <a:buNone/>
            </a:pPr>
            <a:endParaRPr>
              <a:solidFill>
                <a:schemeClr val="dk1"/>
              </a:solidFill>
              <a:latin typeface="Times New Roman"/>
              <a:ea typeface="Times New Roman"/>
              <a:cs typeface="Times New Roman"/>
              <a:sym typeface="Times New Roman"/>
            </a:endParaRPr>
          </a:p>
          <a:p>
            <a:pPr lvl="0" rtl="0">
              <a:lnSpc>
                <a:spcPct val="115000"/>
              </a:lnSpc>
              <a:spcBef>
                <a:spcPts val="0"/>
              </a:spcBef>
              <a:buClr>
                <a:schemeClr val="dk1"/>
              </a:buClr>
              <a:buSzPct val="61111"/>
              <a:buFont typeface="Arial"/>
              <a:buNone/>
            </a:pPr>
            <a:r>
              <a:rPr lang="en">
                <a:solidFill>
                  <a:schemeClr val="dk1"/>
                </a:solidFill>
                <a:latin typeface="Times New Roman"/>
                <a:ea typeface="Times New Roman"/>
                <a:cs typeface="Times New Roman"/>
                <a:sym typeface="Times New Roman"/>
              </a:rPr>
              <a:t>The ruined country awash with warlords and firearms becomes a breeding ground for gangsters, Islamist radicals, and general profiteering off energy resources. </a:t>
            </a:r>
          </a:p>
          <a:p>
            <a:pPr>
              <a:spcBef>
                <a:spcPts val="0"/>
              </a:spcBef>
              <a:buNone/>
            </a:pPr>
            <a:endParaRPr>
              <a:latin typeface="Times New Roman"/>
              <a:ea typeface="Times New Roman"/>
              <a:cs typeface="Times New Roman"/>
              <a:sym typeface="Times New Roman"/>
            </a:endParaRP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Shape 245"/>
          <p:cNvPicPr preferRelativeResize="0"/>
          <p:nvPr/>
        </p:nvPicPr>
        <p:blipFill>
          <a:blip r:embed="rId3">
            <a:alphaModFix/>
          </a:blip>
          <a:stretch>
            <a:fillRect/>
          </a:stretch>
        </p:blipFill>
        <p:spPr>
          <a:xfrm>
            <a:off x="1860784" y="0"/>
            <a:ext cx="5422430" cy="5143499"/>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Shape 250"/>
          <p:cNvPicPr preferRelativeResize="0"/>
          <p:nvPr/>
        </p:nvPicPr>
        <p:blipFill>
          <a:blip r:embed="rId3">
            <a:alphaModFix/>
          </a:blip>
          <a:stretch>
            <a:fillRect/>
          </a:stretch>
        </p:blipFill>
        <p:spPr>
          <a:xfrm>
            <a:off x="564530" y="0"/>
            <a:ext cx="8014939" cy="5143499"/>
          </a:xfrm>
          <a:prstGeom prst="rect">
            <a:avLst/>
          </a:prstGeom>
          <a:noFill/>
          <a:ln>
            <a:noFill/>
          </a:ln>
        </p:spPr>
      </p:pic>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Shape 255"/>
          <p:cNvPicPr preferRelativeResize="0"/>
          <p:nvPr/>
        </p:nvPicPr>
        <p:blipFill>
          <a:blip r:embed="rId3">
            <a:alphaModFix/>
          </a:blip>
          <a:stretch>
            <a:fillRect/>
          </a:stretch>
        </p:blipFill>
        <p:spPr>
          <a:xfrm>
            <a:off x="2359390" y="0"/>
            <a:ext cx="4425218" cy="5143500"/>
          </a:xfrm>
          <a:prstGeom prst="rect">
            <a:avLst/>
          </a:prstGeom>
          <a:noFill/>
          <a:ln>
            <a:noFill/>
          </a:ln>
        </p:spPr>
      </p:pic>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Chechnya 1999-2000</a:t>
            </a:r>
          </a:p>
        </p:txBody>
      </p:sp>
      <p:sp>
        <p:nvSpPr>
          <p:cNvPr id="261" name="Shape 261"/>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15000"/>
              </a:lnSpc>
              <a:spcBef>
                <a:spcPts val="0"/>
              </a:spcBef>
              <a:buClr>
                <a:schemeClr val="dk1"/>
              </a:buClr>
              <a:buSzPct val="61111"/>
              <a:buFont typeface="Arial"/>
              <a:buNone/>
            </a:pPr>
            <a:r>
              <a:rPr lang="en" dirty="0">
                <a:solidFill>
                  <a:srgbClr val="000000"/>
                </a:solidFill>
                <a:latin typeface="Times New Roman"/>
                <a:ea typeface="Times New Roman"/>
                <a:cs typeface="Times New Roman"/>
                <a:sym typeface="Times New Roman"/>
              </a:rPr>
              <a:t>The </a:t>
            </a:r>
            <a:r>
              <a:rPr lang="en" b="1" dirty="0">
                <a:solidFill>
                  <a:srgbClr val="000000"/>
                </a:solidFill>
                <a:latin typeface="Times New Roman"/>
                <a:ea typeface="Times New Roman"/>
                <a:cs typeface="Times New Roman"/>
                <a:sym typeface="Times New Roman"/>
              </a:rPr>
              <a:t>Second Chechen War</a:t>
            </a:r>
            <a:r>
              <a:rPr lang="en" dirty="0">
                <a:solidFill>
                  <a:srgbClr val="000000"/>
                </a:solidFill>
                <a:latin typeface="Times New Roman"/>
                <a:ea typeface="Times New Roman"/>
                <a:cs typeface="Times New Roman"/>
                <a:sym typeface="Times New Roman"/>
              </a:rPr>
              <a:t> was launched by the Russian Federation starting 26 August 1999, in response to the Invasion of Dagestan by the Islamic International Peacekeeping Brigade (IIPB) and apartment block bombings inside of Russia.</a:t>
            </a:r>
          </a:p>
          <a:p>
            <a:pPr lvl="0" rtl="0">
              <a:lnSpc>
                <a:spcPct val="115000"/>
              </a:lnSpc>
              <a:spcBef>
                <a:spcPts val="0"/>
              </a:spcBef>
              <a:buClr>
                <a:schemeClr val="dk1"/>
              </a:buClr>
              <a:buSzPct val="61111"/>
              <a:buFont typeface="Arial"/>
              <a:buNone/>
            </a:pPr>
            <a:r>
              <a:rPr lang="en" dirty="0">
                <a:solidFill>
                  <a:srgbClr val="000000"/>
                </a:solidFill>
                <a:latin typeface="Times New Roman"/>
                <a:ea typeface="Times New Roman"/>
                <a:cs typeface="Times New Roman"/>
                <a:sym typeface="Times New Roman"/>
              </a:rPr>
              <a:t> </a:t>
            </a:r>
          </a:p>
          <a:p>
            <a:pPr lvl="0" rtl="0">
              <a:spcBef>
                <a:spcPts val="0"/>
              </a:spcBef>
              <a:buNone/>
            </a:pPr>
            <a:r>
              <a:rPr lang="en" dirty="0">
                <a:solidFill>
                  <a:srgbClr val="000000"/>
                </a:solidFill>
                <a:latin typeface="Times New Roman"/>
                <a:ea typeface="Times New Roman"/>
                <a:cs typeface="Times New Roman"/>
                <a:sym typeface="Times New Roman"/>
              </a:rPr>
              <a:t>On October 1st Russian troops entered Chechnya. The campaign ended the de facto independence of Chechen Republic of Ichkeria and restored Russian federal control over the territory. </a:t>
            </a:r>
          </a:p>
          <a:p>
            <a:pPr lvl="0" rtl="0">
              <a:spcBef>
                <a:spcPts val="0"/>
              </a:spcBef>
              <a:buNone/>
            </a:pPr>
            <a:r>
              <a:rPr lang="en" dirty="0">
                <a:solidFill>
                  <a:srgbClr val="000000"/>
                </a:solidFill>
                <a:latin typeface="Times New Roman"/>
                <a:ea typeface="Times New Roman"/>
                <a:cs typeface="Times New Roman"/>
                <a:sym typeface="Times New Roman"/>
              </a:rPr>
              <a:t>Although it is regarded by many as an internal conflict within the Russian Federation, the war attracted a large number of foreign fighters.</a:t>
            </a:r>
          </a:p>
          <a:p>
            <a:pPr lvl="0" rtl="0">
              <a:lnSpc>
                <a:spcPct val="115000"/>
              </a:lnSpc>
              <a:spcBef>
                <a:spcPts val="0"/>
              </a:spcBef>
              <a:buClr>
                <a:schemeClr val="dk1"/>
              </a:buClr>
              <a:buSzPct val="78571"/>
              <a:buFont typeface="Arial"/>
              <a:buNone/>
            </a:pPr>
            <a:r>
              <a:rPr lang="en" sz="1400" dirty="0">
                <a:solidFill>
                  <a:srgbClr val="000000"/>
                </a:solidFill>
              </a:rPr>
              <a:t>The exact death toll from this conflict is unknown. Unofficial estimates range from </a:t>
            </a:r>
            <a:r>
              <a:rPr lang="en" sz="1400" b="1" dirty="0">
                <a:solidFill>
                  <a:srgbClr val="000000"/>
                </a:solidFill>
              </a:rPr>
              <a:t>25,000 to 50,000 dead or missing</a:t>
            </a:r>
            <a:r>
              <a:rPr lang="en" sz="1400" dirty="0">
                <a:solidFill>
                  <a:srgbClr val="000000"/>
                </a:solidFill>
              </a:rPr>
              <a:t>, mostly civilians in Chechnya. Russian casualties are over 5,200 (official Russian casualty figures) and are about 11,000 according to the Committee of Soldiers' Mothers.</a:t>
            </a:r>
          </a:p>
          <a:p>
            <a:pPr lvl="0" rtl="0">
              <a:lnSpc>
                <a:spcPct val="115000"/>
              </a:lnSpc>
              <a:spcBef>
                <a:spcPts val="0"/>
              </a:spcBef>
              <a:buNone/>
            </a:pPr>
            <a:endParaRPr dirty="0">
              <a:solidFill>
                <a:srgbClr val="000000"/>
              </a:solidFill>
              <a:latin typeface="Times New Roman"/>
              <a:ea typeface="Times New Roman"/>
              <a:cs typeface="Times New Roman"/>
              <a:sym typeface="Times New Roman"/>
            </a:endParaRPr>
          </a:p>
          <a:p>
            <a:pPr>
              <a:spcBef>
                <a:spcPts val="0"/>
              </a:spcBef>
              <a:buNone/>
            </a:pPr>
            <a:endParaRPr dirty="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Shape 266"/>
          <p:cNvPicPr preferRelativeResize="0"/>
          <p:nvPr/>
        </p:nvPicPr>
        <p:blipFill>
          <a:blip r:embed="rId3">
            <a:alphaModFix/>
          </a:blip>
          <a:stretch>
            <a:fillRect/>
          </a:stretch>
        </p:blipFill>
        <p:spPr>
          <a:xfrm>
            <a:off x="541043" y="0"/>
            <a:ext cx="8061912" cy="5143500"/>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Chechen Jihad 2001-2009</a:t>
            </a:r>
          </a:p>
        </p:txBody>
      </p:sp>
      <p:sp>
        <p:nvSpPr>
          <p:cNvPr id="272" name="Shape 272"/>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15000"/>
              </a:lnSpc>
              <a:spcBef>
                <a:spcPts val="0"/>
              </a:spcBef>
              <a:buClr>
                <a:schemeClr val="dk1"/>
              </a:buClr>
              <a:buSzPct val="68750"/>
              <a:buFont typeface="Arial"/>
              <a:buNone/>
            </a:pPr>
            <a:r>
              <a:rPr lang="en" sz="1600" dirty="0">
                <a:solidFill>
                  <a:srgbClr val="000000"/>
                </a:solidFill>
                <a:latin typeface="Times New Roman"/>
                <a:ea typeface="Times New Roman"/>
                <a:cs typeface="Times New Roman"/>
                <a:sym typeface="Times New Roman"/>
              </a:rPr>
              <a:t>During the initial campaign, Russian military and pro-Russian Chechen paramilitary forces faced Chechen separatists in open combat, and seized the Chechen capital Grozny after a winter </a:t>
            </a:r>
            <a:r>
              <a:rPr lang="en" sz="1600" dirty="0" smtClean="0">
                <a:solidFill>
                  <a:srgbClr val="000000"/>
                </a:solidFill>
                <a:latin typeface="Times New Roman"/>
                <a:ea typeface="Times New Roman"/>
                <a:cs typeface="Times New Roman"/>
                <a:sym typeface="Times New Roman"/>
              </a:rPr>
              <a:t>siege that </a:t>
            </a:r>
            <a:r>
              <a:rPr lang="en" sz="1600" dirty="0">
                <a:solidFill>
                  <a:srgbClr val="000000"/>
                </a:solidFill>
                <a:latin typeface="Times New Roman"/>
                <a:ea typeface="Times New Roman"/>
                <a:cs typeface="Times New Roman"/>
                <a:sym typeface="Times New Roman"/>
              </a:rPr>
              <a:t>lasted from late 1999 to the following February 2000. </a:t>
            </a:r>
          </a:p>
          <a:p>
            <a:pPr lvl="0" rtl="0">
              <a:lnSpc>
                <a:spcPct val="115000"/>
              </a:lnSpc>
              <a:spcBef>
                <a:spcPts val="0"/>
              </a:spcBef>
              <a:buClr>
                <a:schemeClr val="dk1"/>
              </a:buClr>
              <a:buFont typeface="Arial"/>
              <a:buNone/>
            </a:pPr>
            <a:endParaRPr sz="1600" dirty="0">
              <a:solidFill>
                <a:srgbClr val="000000"/>
              </a:solidFill>
              <a:latin typeface="Times New Roman"/>
              <a:ea typeface="Times New Roman"/>
              <a:cs typeface="Times New Roman"/>
              <a:sym typeface="Times New Roman"/>
            </a:endParaRPr>
          </a:p>
          <a:p>
            <a:pPr lvl="0" rtl="0">
              <a:lnSpc>
                <a:spcPct val="115000"/>
              </a:lnSpc>
              <a:spcBef>
                <a:spcPts val="0"/>
              </a:spcBef>
              <a:buNone/>
            </a:pPr>
            <a:r>
              <a:rPr lang="en" sz="1600" dirty="0">
                <a:solidFill>
                  <a:srgbClr val="000000"/>
                </a:solidFill>
                <a:latin typeface="Times New Roman"/>
                <a:ea typeface="Times New Roman"/>
                <a:cs typeface="Times New Roman"/>
                <a:sym typeface="Times New Roman"/>
              </a:rPr>
              <a:t>Russia established direct rule of Chechnya in May 2000 and after the full-scale offensive, Chechen militant resistance throughout the North Caucasus region continued to inflict heavy Russian casualties and challenge Russian political control over Chechnya for several more years. </a:t>
            </a:r>
          </a:p>
          <a:p>
            <a:pPr lvl="0" rtl="0">
              <a:lnSpc>
                <a:spcPct val="115000"/>
              </a:lnSpc>
              <a:spcBef>
                <a:spcPts val="0"/>
              </a:spcBef>
              <a:buNone/>
            </a:pPr>
            <a:r>
              <a:rPr lang="en" sz="1600" b="1" dirty="0">
                <a:solidFill>
                  <a:srgbClr val="000000"/>
                </a:solidFill>
                <a:latin typeface="Times New Roman"/>
                <a:ea typeface="Times New Roman"/>
                <a:cs typeface="Times New Roman"/>
                <a:sym typeface="Times New Roman"/>
              </a:rPr>
              <a:t>Numerous documented instances of Russian War crime have been uncovered.</a:t>
            </a:r>
          </a:p>
          <a:p>
            <a:pPr lvl="0" rtl="0">
              <a:lnSpc>
                <a:spcPct val="115000"/>
              </a:lnSpc>
              <a:spcBef>
                <a:spcPts val="0"/>
              </a:spcBef>
              <a:buNone/>
            </a:pPr>
            <a:endParaRPr sz="1600" b="1" dirty="0">
              <a:solidFill>
                <a:srgbClr val="000000"/>
              </a:solidFill>
              <a:latin typeface="Times New Roman"/>
              <a:ea typeface="Times New Roman"/>
              <a:cs typeface="Times New Roman"/>
              <a:sym typeface="Times New Roman"/>
            </a:endParaRPr>
          </a:p>
          <a:p>
            <a:pPr lvl="0" rtl="0">
              <a:lnSpc>
                <a:spcPct val="115000"/>
              </a:lnSpc>
              <a:spcBef>
                <a:spcPts val="0"/>
              </a:spcBef>
              <a:buClr>
                <a:schemeClr val="dk1"/>
              </a:buClr>
              <a:buSzPct val="68750"/>
              <a:buFont typeface="Arial"/>
              <a:buNone/>
            </a:pPr>
            <a:r>
              <a:rPr lang="en" sz="1600" dirty="0">
                <a:solidFill>
                  <a:srgbClr val="000000"/>
                </a:solidFill>
                <a:latin typeface="Times New Roman"/>
                <a:ea typeface="Times New Roman"/>
                <a:cs typeface="Times New Roman"/>
                <a:sym typeface="Times New Roman"/>
              </a:rPr>
              <a:t>Some Chechen separatists also carried out numerous terrorist attacks against civilians in Russia. These attacks, as well as widespread human rights violations by Russian and separatist forces, drew international condemnation.</a:t>
            </a:r>
          </a:p>
          <a:p>
            <a:pPr>
              <a:spcBef>
                <a:spcPts val="0"/>
              </a:spcBef>
              <a:buNone/>
            </a:pPr>
            <a:endParaRPr dirty="0"/>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a:latin typeface="Times New Roman"/>
                <a:ea typeface="Times New Roman"/>
                <a:cs typeface="Times New Roman"/>
                <a:sym typeface="Times New Roman"/>
              </a:rPr>
              <a:t>Moscow Hostage Crisis 2002</a:t>
            </a:r>
          </a:p>
        </p:txBody>
      </p:sp>
      <p:sp>
        <p:nvSpPr>
          <p:cNvPr id="278" name="Shape 278"/>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30909"/>
              </a:lnSpc>
              <a:spcBef>
                <a:spcPts val="400"/>
              </a:spcBef>
              <a:spcAft>
                <a:spcPts val="600"/>
              </a:spcAft>
              <a:buClr>
                <a:schemeClr val="dk1"/>
              </a:buClr>
              <a:buSzPct val="78571"/>
              <a:buFont typeface="Arial"/>
              <a:buNone/>
            </a:pPr>
            <a:r>
              <a:rPr lang="en" sz="1400" dirty="0">
                <a:solidFill>
                  <a:srgbClr val="000000"/>
                </a:solidFill>
                <a:latin typeface="Times New Roman"/>
                <a:ea typeface="Times New Roman"/>
                <a:cs typeface="Times New Roman"/>
                <a:sym typeface="Times New Roman"/>
              </a:rPr>
              <a:t>The </a:t>
            </a:r>
            <a:r>
              <a:rPr lang="en" sz="1400" b="1" dirty="0">
                <a:solidFill>
                  <a:srgbClr val="000000"/>
                </a:solidFill>
                <a:latin typeface="Times New Roman"/>
                <a:ea typeface="Times New Roman"/>
                <a:cs typeface="Times New Roman"/>
                <a:sym typeface="Times New Roman"/>
              </a:rPr>
              <a:t>Moscow theater hostage crisis</a:t>
            </a:r>
            <a:r>
              <a:rPr lang="en" sz="1400" dirty="0">
                <a:solidFill>
                  <a:srgbClr val="000000"/>
                </a:solidFill>
                <a:latin typeface="Times New Roman"/>
                <a:ea typeface="Times New Roman"/>
                <a:cs typeface="Times New Roman"/>
                <a:sym typeface="Times New Roman"/>
              </a:rPr>
              <a:t>, also known as the </a:t>
            </a:r>
            <a:r>
              <a:rPr lang="en" sz="1400" b="1" dirty="0">
                <a:solidFill>
                  <a:srgbClr val="000000"/>
                </a:solidFill>
                <a:latin typeface="Times New Roman"/>
                <a:ea typeface="Times New Roman"/>
                <a:cs typeface="Times New Roman"/>
                <a:sym typeface="Times New Roman"/>
              </a:rPr>
              <a:t>2002 Nord-Ost siege</a:t>
            </a:r>
            <a:r>
              <a:rPr lang="en" sz="1400" dirty="0">
                <a:solidFill>
                  <a:srgbClr val="000000"/>
                </a:solidFill>
                <a:latin typeface="Times New Roman"/>
                <a:ea typeface="Times New Roman"/>
                <a:cs typeface="Times New Roman"/>
                <a:sym typeface="Times New Roman"/>
              </a:rPr>
              <a:t>, was the seizure of the crowded Dubrovka Theater on 23 October 2002 by 40 to 50 armed </a:t>
            </a:r>
            <a:r>
              <a:rPr lang="en" sz="1400" dirty="0">
                <a:solidFill>
                  <a:srgbClr val="000000"/>
                </a:solidFill>
                <a:latin typeface="Times New Roman"/>
                <a:ea typeface="Times New Roman"/>
                <a:cs typeface="Times New Roman"/>
                <a:sym typeface="Times New Roman"/>
                <a:hlinkClick r:id="rId3"/>
              </a:rPr>
              <a:t>Chechens</a:t>
            </a:r>
            <a:r>
              <a:rPr lang="en" sz="1400" dirty="0">
                <a:solidFill>
                  <a:srgbClr val="000000"/>
                </a:solidFill>
                <a:latin typeface="Times New Roman"/>
                <a:ea typeface="Times New Roman"/>
                <a:cs typeface="Times New Roman"/>
                <a:sym typeface="Times New Roman"/>
              </a:rPr>
              <a:t> who claimed allegiance to the Islamist militant separatist movement in Chechnya.</a:t>
            </a:r>
            <a:r>
              <a:rPr lang="en" sz="1400" b="1" dirty="0">
                <a:solidFill>
                  <a:srgbClr val="000000"/>
                </a:solidFill>
                <a:latin typeface="Times New Roman"/>
                <a:ea typeface="Times New Roman"/>
                <a:cs typeface="Times New Roman"/>
                <a:sym typeface="Times New Roman"/>
              </a:rPr>
              <a:t> They took 850 hostages and demanded the withdrawal of Russian forces from Chechnya and an end to the Second Chechen War. </a:t>
            </a:r>
            <a:r>
              <a:rPr lang="en" sz="1400" dirty="0">
                <a:solidFill>
                  <a:srgbClr val="000000"/>
                </a:solidFill>
                <a:latin typeface="Times New Roman"/>
                <a:ea typeface="Times New Roman"/>
                <a:cs typeface="Times New Roman"/>
                <a:sym typeface="Times New Roman"/>
              </a:rPr>
              <a:t>The siege was officially led by Movsar Barayev. After a two-and-a-half day siege, Russian Alpha Group forces pumped an undisclosed chemical agent into the building's </a:t>
            </a:r>
            <a:r>
              <a:rPr lang="en" sz="1400" dirty="0" smtClean="0">
                <a:solidFill>
                  <a:srgbClr val="000000"/>
                </a:solidFill>
                <a:latin typeface="Times New Roman"/>
                <a:ea typeface="Times New Roman"/>
                <a:cs typeface="Times New Roman"/>
                <a:sym typeface="Times New Roman"/>
              </a:rPr>
              <a:t>ventilation </a:t>
            </a:r>
            <a:r>
              <a:rPr lang="en" sz="1400" dirty="0">
                <a:solidFill>
                  <a:srgbClr val="000000"/>
                </a:solidFill>
                <a:latin typeface="Times New Roman"/>
                <a:ea typeface="Times New Roman"/>
                <a:cs typeface="Times New Roman"/>
                <a:sym typeface="Times New Roman"/>
              </a:rPr>
              <a:t>system and raided it.</a:t>
            </a:r>
          </a:p>
          <a:p>
            <a:pPr lvl="0" rtl="0">
              <a:lnSpc>
                <a:spcPct val="130909"/>
              </a:lnSpc>
              <a:spcBef>
                <a:spcPts val="400"/>
              </a:spcBef>
              <a:spcAft>
                <a:spcPts val="600"/>
              </a:spcAft>
              <a:buClr>
                <a:schemeClr val="dk1"/>
              </a:buClr>
              <a:buSzPct val="78571"/>
              <a:buFont typeface="Arial"/>
              <a:buNone/>
            </a:pPr>
            <a:r>
              <a:rPr lang="en" sz="1400" dirty="0">
                <a:solidFill>
                  <a:srgbClr val="000000"/>
                </a:solidFill>
                <a:latin typeface="Times New Roman"/>
                <a:ea typeface="Times New Roman"/>
                <a:cs typeface="Times New Roman"/>
                <a:sym typeface="Times New Roman"/>
              </a:rPr>
              <a:t>During the raid, all 40 of the attackers were killed by Russian forces, and </a:t>
            </a:r>
            <a:r>
              <a:rPr lang="en" sz="1400" b="1" dirty="0">
                <a:solidFill>
                  <a:srgbClr val="000000"/>
                </a:solidFill>
                <a:latin typeface="Times New Roman"/>
                <a:ea typeface="Times New Roman"/>
                <a:cs typeface="Times New Roman"/>
                <a:sym typeface="Times New Roman"/>
              </a:rPr>
              <a:t>about 130 hostages died</a:t>
            </a:r>
            <a:r>
              <a:rPr lang="en" sz="1400" dirty="0">
                <a:solidFill>
                  <a:srgbClr val="000000"/>
                </a:solidFill>
                <a:latin typeface="Times New Roman"/>
                <a:ea typeface="Times New Roman"/>
                <a:cs typeface="Times New Roman"/>
                <a:sym typeface="Times New Roman"/>
              </a:rPr>
              <a:t> due to adverse reactions to the gas. All but two of the hostages who died during the siege were killed by the toxic substance pumped into the theater to subdue the militants. The use of the gas was widely condemned as heavy-handed, but the American and British governments deemed Russia's actions justifiable. Physicians in Moscow condemned the refusal to disclose the identity of the gas that prevented them from saving more lives. Some reports said the drug naloxone was successfully used to save some hostages.</a:t>
            </a:r>
          </a:p>
          <a:p>
            <a:pPr>
              <a:spcBef>
                <a:spcPts val="0"/>
              </a:spcBef>
              <a:buNone/>
            </a:pPr>
            <a:endParaRPr sz="1400" dirty="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Beslan 2004</a:t>
            </a:r>
          </a:p>
        </p:txBody>
      </p:sp>
      <p:sp>
        <p:nvSpPr>
          <p:cNvPr id="284" name="Shape 284"/>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lnSpc>
                <a:spcPct val="115000"/>
              </a:lnSpc>
              <a:spcBef>
                <a:spcPts val="0"/>
              </a:spcBef>
              <a:buClr>
                <a:schemeClr val="dk1"/>
              </a:buClr>
              <a:buSzPct val="45833"/>
              <a:buFont typeface="Arial"/>
              <a:buNone/>
            </a:pPr>
            <a:r>
              <a:rPr lang="en" sz="2400" dirty="0">
                <a:solidFill>
                  <a:srgbClr val="000000"/>
                </a:solidFill>
                <a:latin typeface="Times New Roman"/>
                <a:ea typeface="Times New Roman"/>
                <a:cs typeface="Times New Roman"/>
                <a:sym typeface="Times New Roman"/>
              </a:rPr>
              <a:t>On September 1, 2004, a group of 32 heavily armed, masked men seized control of Middle School Number One and </a:t>
            </a:r>
            <a:r>
              <a:rPr lang="en" sz="2400" b="1" dirty="0">
                <a:solidFill>
                  <a:srgbClr val="000000"/>
                </a:solidFill>
                <a:latin typeface="Times New Roman"/>
                <a:ea typeface="Times New Roman"/>
                <a:cs typeface="Times New Roman"/>
                <a:sym typeface="Times New Roman"/>
              </a:rPr>
              <a:t>more than 1,000 hostages in Beslan, North Ossetia</a:t>
            </a:r>
            <a:r>
              <a:rPr lang="en" sz="2400" dirty="0">
                <a:solidFill>
                  <a:srgbClr val="000000"/>
                </a:solidFill>
                <a:latin typeface="Times New Roman"/>
                <a:ea typeface="Times New Roman"/>
                <a:cs typeface="Times New Roman"/>
                <a:sym typeface="Times New Roman"/>
              </a:rPr>
              <a:t>. Most of the hostages were children aged from six to sixteen years old. Following a tense two-day standoff punctuated by occasional gunfire and explosions, Alpha Group of the FSB raided the building. </a:t>
            </a:r>
            <a:r>
              <a:rPr lang="en" sz="2400" b="1" dirty="0">
                <a:solidFill>
                  <a:srgbClr val="000000"/>
                </a:solidFill>
                <a:latin typeface="Times New Roman"/>
                <a:ea typeface="Times New Roman"/>
                <a:cs typeface="Times New Roman"/>
                <a:sym typeface="Times New Roman"/>
              </a:rPr>
              <a:t>The fighting lasted more than two hours; ultimately 331 civilians, 11 commandos and 31 hostage-takers died.</a:t>
            </a:r>
          </a:p>
          <a:p>
            <a:pPr>
              <a:spcBef>
                <a:spcPts val="0"/>
              </a:spcBef>
              <a:buNone/>
            </a:pPr>
            <a:endParaRPr sz="2400" dirty="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Shape 289"/>
          <p:cNvPicPr preferRelativeResize="0"/>
          <p:nvPr/>
        </p:nvPicPr>
        <p:blipFill>
          <a:blip r:embed="rId3">
            <a:alphaModFix/>
          </a:blip>
          <a:stretch>
            <a:fillRect/>
          </a:stretch>
        </p:blipFill>
        <p:spPr>
          <a:xfrm>
            <a:off x="1524000" y="857250"/>
            <a:ext cx="6096000" cy="3429000"/>
          </a:xfrm>
          <a:prstGeom prst="rect">
            <a:avLst/>
          </a:prstGeom>
          <a:noFill/>
          <a:ln>
            <a:noFill/>
          </a:ln>
        </p:spPr>
      </p:pic>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Shape 294"/>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latin typeface="Times New Roman"/>
                <a:ea typeface="Times New Roman"/>
                <a:cs typeface="Times New Roman"/>
                <a:sym typeface="Times New Roman"/>
              </a:rPr>
              <a:t>Ukraine/Crimea 2014</a:t>
            </a:r>
          </a:p>
        </p:txBody>
      </p:sp>
      <p:sp>
        <p:nvSpPr>
          <p:cNvPr id="295" name="Shape 295"/>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spcBef>
                <a:spcPts val="0"/>
              </a:spcBef>
              <a:buNone/>
            </a:pPr>
            <a:r>
              <a:rPr lang="en" b="1"/>
              <a:t>2013</a:t>
            </a:r>
            <a:r>
              <a:rPr lang="en"/>
              <a:t> </a:t>
            </a:r>
          </a:p>
          <a:p>
            <a:pPr marL="914400" lvl="0" indent="457200" rtl="0">
              <a:spcBef>
                <a:spcPts val="0"/>
              </a:spcBef>
              <a:buNone/>
            </a:pPr>
            <a:r>
              <a:rPr lang="en"/>
              <a:t>EU trade agreement abandoned</a:t>
            </a:r>
          </a:p>
          <a:p>
            <a:pPr lvl="0" rtl="0">
              <a:spcBef>
                <a:spcPts val="0"/>
              </a:spcBef>
              <a:buNone/>
            </a:pPr>
            <a:r>
              <a:rPr lang="en"/>
              <a:t>			Euromaidan</a:t>
            </a:r>
          </a:p>
          <a:p>
            <a:pPr lvl="0" rtl="0">
              <a:spcBef>
                <a:spcPts val="0"/>
              </a:spcBef>
              <a:buNone/>
            </a:pPr>
            <a:r>
              <a:rPr lang="en" b="1"/>
              <a:t>2014</a:t>
            </a:r>
          </a:p>
          <a:p>
            <a:pPr lvl="0" rtl="0">
              <a:spcBef>
                <a:spcPts val="0"/>
              </a:spcBef>
              <a:buNone/>
            </a:pPr>
            <a:r>
              <a:rPr lang="en"/>
              <a:t>			brief lull in Independence Square</a:t>
            </a:r>
          </a:p>
          <a:p>
            <a:pPr lvl="0" rtl="0">
              <a:spcBef>
                <a:spcPts val="0"/>
              </a:spcBef>
              <a:buNone/>
            </a:pPr>
            <a:r>
              <a:rPr lang="en"/>
              <a:t>			political change does not come fast enough</a:t>
            </a:r>
          </a:p>
          <a:p>
            <a:pPr lvl="0" rtl="0">
              <a:spcBef>
                <a:spcPts val="0"/>
              </a:spcBef>
              <a:buNone/>
            </a:pPr>
            <a:r>
              <a:rPr lang="en" i="1"/>
              <a:t>Feb 20th	</a:t>
            </a:r>
            <a:r>
              <a:rPr lang="en"/>
              <a:t>	most violent day, snipers kill ca. 70 protesters</a:t>
            </a:r>
          </a:p>
          <a:p>
            <a:pPr lvl="0" rtl="0">
              <a:spcBef>
                <a:spcPts val="0"/>
              </a:spcBef>
              <a:buNone/>
            </a:pPr>
            <a:r>
              <a:rPr lang="en" i="1"/>
              <a:t>Feb 21st</a:t>
            </a:r>
            <a:r>
              <a:rPr lang="en"/>
              <a:t>		Yanukovich flees Ukraine, interim government</a:t>
            </a:r>
          </a:p>
          <a:p>
            <a:pPr lvl="0" rtl="0">
              <a:spcBef>
                <a:spcPts val="0"/>
              </a:spcBef>
              <a:buNone/>
            </a:pPr>
            <a:r>
              <a:rPr lang="en" i="1"/>
              <a:t>Mar 1st</a:t>
            </a:r>
            <a:r>
              <a:rPr lang="en"/>
              <a:t>		Crimea under control of Russian troops	</a:t>
            </a:r>
          </a:p>
          <a:p>
            <a:pPr lvl="0" rtl="0">
              <a:spcBef>
                <a:spcPts val="0"/>
              </a:spcBef>
              <a:buNone/>
            </a:pPr>
            <a:r>
              <a:rPr lang="en" i="1"/>
              <a:t>Mar 16th</a:t>
            </a:r>
            <a:r>
              <a:rPr lang="en"/>
              <a:t>		Referendum</a:t>
            </a:r>
          </a:p>
          <a:p>
            <a:pPr lvl="0" rtl="0">
              <a:spcBef>
                <a:spcPts val="0"/>
              </a:spcBef>
              <a:buNone/>
            </a:pPr>
            <a:endParaRPr/>
          </a:p>
          <a:p>
            <a:pPr>
              <a:spcBef>
                <a:spcPts val="0"/>
              </a:spcBef>
              <a:buNone/>
            </a:pPr>
            <a:r>
              <a:rPr lang="en" b="1"/>
              <a:t>Today</a:t>
            </a:r>
            <a:r>
              <a:rPr lang="en"/>
              <a:t> NATO &amp; Ukraine warning of Russian troop build-up on Ukrainian-Russian Border</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Shape 300"/>
          <p:cNvPicPr preferRelativeResize="0"/>
          <p:nvPr/>
        </p:nvPicPr>
        <p:blipFill>
          <a:blip r:embed="rId3">
            <a:alphaModFix/>
          </a:blip>
          <a:stretch>
            <a:fillRect/>
          </a:stretch>
        </p:blipFill>
        <p:spPr>
          <a:xfrm>
            <a:off x="1346290" y="0"/>
            <a:ext cx="6451419" cy="5143500"/>
          </a:xfrm>
          <a:prstGeom prst="rect">
            <a:avLst/>
          </a:prstGeom>
          <a:noFill/>
          <a:ln>
            <a:noFill/>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Shape 305"/>
          <p:cNvPicPr preferRelativeResize="0"/>
          <p:nvPr/>
        </p:nvPicPr>
        <p:blipFill>
          <a:blip r:embed="rId3">
            <a:alphaModFix/>
          </a:blip>
          <a:stretch>
            <a:fillRect/>
          </a:stretch>
        </p:blipFill>
        <p:spPr>
          <a:xfrm>
            <a:off x="1740715" y="0"/>
            <a:ext cx="5662569" cy="5143500"/>
          </a:xfrm>
          <a:prstGeom prst="rect">
            <a:avLst/>
          </a:prstGeom>
          <a:noFill/>
          <a:ln>
            <a:noFill/>
          </a:ln>
        </p:spPr>
      </p:pic>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0" name="Shape 310"/>
          <p:cNvPicPr preferRelativeResize="0"/>
          <p:nvPr/>
        </p:nvPicPr>
        <p:blipFill>
          <a:blip r:embed="rId3">
            <a:alphaModFix/>
          </a:blip>
          <a:stretch>
            <a:fillRect/>
          </a:stretch>
        </p:blipFill>
        <p:spPr>
          <a:xfrm>
            <a:off x="0" y="1414644"/>
            <a:ext cx="9143999" cy="1934611"/>
          </a:xfrm>
          <a:prstGeom prst="rect">
            <a:avLst/>
          </a:prstGeom>
          <a:noFill/>
          <a:ln>
            <a:noFill/>
          </a:ln>
        </p:spPr>
      </p:pic>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t>Principal Global Actors:</a:t>
            </a:r>
          </a:p>
        </p:txBody>
      </p:sp>
      <p:sp>
        <p:nvSpPr>
          <p:cNvPr id="316" name="Shape 316"/>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spcBef>
                <a:spcPts val="0"/>
              </a:spcBef>
              <a:buNone/>
            </a:pPr>
            <a:r>
              <a:rPr lang="en" sz="2400">
                <a:latin typeface="Times New Roman"/>
                <a:ea typeface="Times New Roman"/>
                <a:cs typeface="Times New Roman"/>
                <a:sym typeface="Times New Roman"/>
              </a:rPr>
              <a:t>Russian Federation/ CSI Alliance</a:t>
            </a:r>
          </a:p>
          <a:p>
            <a:pPr lvl="0" rtl="0">
              <a:spcBef>
                <a:spcPts val="0"/>
              </a:spcBef>
              <a:buNone/>
            </a:pPr>
            <a:r>
              <a:rPr lang="en" sz="2400">
                <a:latin typeface="Times New Roman"/>
                <a:ea typeface="Times New Roman"/>
                <a:cs typeface="Times New Roman"/>
                <a:sym typeface="Times New Roman"/>
              </a:rPr>
              <a:t>US-EU/ Nato Alliance</a:t>
            </a:r>
          </a:p>
          <a:p>
            <a:pPr lvl="0" rtl="0">
              <a:spcBef>
                <a:spcPts val="0"/>
              </a:spcBef>
              <a:buNone/>
            </a:pPr>
            <a:r>
              <a:rPr lang="en" sz="2400">
                <a:latin typeface="Times New Roman"/>
                <a:ea typeface="Times New Roman"/>
                <a:cs typeface="Times New Roman"/>
                <a:sym typeface="Times New Roman"/>
              </a:rPr>
              <a:t>Ukraine</a:t>
            </a:r>
          </a:p>
          <a:p>
            <a:pPr lvl="0" rtl="0">
              <a:spcBef>
                <a:spcPts val="0"/>
              </a:spcBef>
              <a:buNone/>
            </a:pPr>
            <a:r>
              <a:rPr lang="en" sz="2400">
                <a:latin typeface="Times New Roman"/>
                <a:ea typeface="Times New Roman"/>
                <a:cs typeface="Times New Roman"/>
                <a:sym typeface="Times New Roman"/>
              </a:rPr>
              <a:t>Tarter minority of Crimea</a:t>
            </a:r>
          </a:p>
          <a:p>
            <a:pPr lvl="0" rtl="0">
              <a:spcBef>
                <a:spcPts val="0"/>
              </a:spcBef>
              <a:buNone/>
            </a:pPr>
            <a:r>
              <a:rPr lang="en" sz="2400">
                <a:latin typeface="Times New Roman"/>
                <a:ea typeface="Times New Roman"/>
                <a:cs typeface="Times New Roman"/>
                <a:sym typeface="Times New Roman"/>
              </a:rPr>
              <a:t>14 other former Soviet nations</a:t>
            </a:r>
          </a:p>
          <a:p>
            <a:pPr lvl="0" rtl="0">
              <a:spcBef>
                <a:spcPts val="0"/>
              </a:spcBef>
              <a:buNone/>
            </a:pPr>
            <a:endParaRPr sz="2400">
              <a:latin typeface="Times New Roman"/>
              <a:ea typeface="Times New Roman"/>
              <a:cs typeface="Times New Roman"/>
              <a:sym typeface="Times New Roman"/>
            </a:endParaRPr>
          </a:p>
          <a:p>
            <a:pPr lvl="0" rtl="0">
              <a:spcBef>
                <a:spcPts val="0"/>
              </a:spcBef>
              <a:buNone/>
            </a:pPr>
            <a:r>
              <a:rPr lang="en" sz="2400">
                <a:latin typeface="Times New Roman"/>
                <a:ea typeface="Times New Roman"/>
                <a:cs typeface="Times New Roman"/>
                <a:sym typeface="Times New Roman"/>
              </a:rPr>
              <a:t>Ripples in Regional Hegemony</a:t>
            </a:r>
          </a:p>
          <a:p>
            <a:pPr lvl="0" rtl="0">
              <a:spcBef>
                <a:spcPts val="0"/>
              </a:spcBef>
              <a:buNone/>
            </a:pPr>
            <a:r>
              <a:rPr lang="en">
                <a:latin typeface="Times New Roman"/>
                <a:ea typeface="Times New Roman"/>
                <a:cs typeface="Times New Roman"/>
                <a:sym typeface="Times New Roman"/>
              </a:rPr>
              <a:t>China, India, Brazil, South Africa (BRICS)</a:t>
            </a:r>
          </a:p>
          <a:p>
            <a:pPr lvl="0" rtl="0">
              <a:spcBef>
                <a:spcPts val="0"/>
              </a:spcBef>
              <a:buNone/>
            </a:pPr>
            <a:r>
              <a:rPr lang="en">
                <a:latin typeface="Times New Roman"/>
                <a:ea typeface="Times New Roman"/>
                <a:cs typeface="Times New Roman"/>
                <a:sym typeface="Times New Roman"/>
              </a:rPr>
              <a:t>North Korea/ Syria </a:t>
            </a:r>
          </a:p>
          <a:p>
            <a:pPr>
              <a:spcBef>
                <a:spcPts val="0"/>
              </a:spcBef>
              <a:buNone/>
            </a:pPr>
            <a:r>
              <a:rPr lang="en">
                <a:latin typeface="Times New Roman"/>
                <a:ea typeface="Times New Roman"/>
                <a:cs typeface="Times New Roman"/>
                <a:sym typeface="Times New Roman"/>
              </a:rPr>
              <a:t>Japan/ Israel / Turkey</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4800">
                <a:latin typeface="Times New Roman"/>
                <a:ea typeface="Times New Roman"/>
                <a:cs typeface="Times New Roman"/>
                <a:sym typeface="Times New Roman"/>
              </a:rPr>
              <a:t>Fitzduff Ethics and Lempereur Trumps</a:t>
            </a:r>
          </a:p>
        </p:txBody>
      </p:sp>
      <p:sp>
        <p:nvSpPr>
          <p:cNvPr id="322" name="Shape 322"/>
          <p:cNvSpPr txBox="1">
            <a:spLocks noGrp="1"/>
          </p:cNvSpPr>
          <p:nvPr>
            <p:ph type="body" idx="1"/>
          </p:nvPr>
        </p:nvSpPr>
        <p:spPr>
          <a:xfrm>
            <a:off x="457200" y="1328216"/>
            <a:ext cx="8229600" cy="3630300"/>
          </a:xfrm>
          <a:prstGeom prst="rect">
            <a:avLst/>
          </a:prstGeom>
        </p:spPr>
        <p:txBody>
          <a:bodyPr lIns="91425" tIns="91425" rIns="91425" bIns="91425" anchor="t" anchorCtr="0">
            <a:noAutofit/>
          </a:bodyPr>
          <a:lstStyle/>
          <a:p>
            <a:pPr lvl="0" rtl="0">
              <a:spcBef>
                <a:spcPts val="0"/>
              </a:spcBef>
              <a:buNone/>
            </a:pPr>
            <a:r>
              <a:rPr lang="en" sz="2000" i="1">
                <a:latin typeface="Times New Roman"/>
                <a:ea typeface="Times New Roman"/>
                <a:cs typeface="Times New Roman"/>
                <a:sym typeface="Times New Roman"/>
              </a:rPr>
              <a:t>As peace builders, what are some of the ethical challenges we face in the Crimean crisis?  How should we approach the situation? How can we be prepared? </a:t>
            </a:r>
          </a:p>
          <a:p>
            <a:pPr lvl="0" rtl="0">
              <a:spcBef>
                <a:spcPts val="0"/>
              </a:spcBef>
              <a:buNone/>
            </a:pPr>
            <a:endParaRPr sz="2000" i="1">
              <a:latin typeface="Times New Roman"/>
              <a:ea typeface="Times New Roman"/>
              <a:cs typeface="Times New Roman"/>
              <a:sym typeface="Times New Roman"/>
            </a:endParaRPr>
          </a:p>
          <a:p>
            <a:pPr lvl="0" rtl="0">
              <a:spcBef>
                <a:spcPts val="0"/>
              </a:spcBef>
              <a:buNone/>
            </a:pPr>
            <a:r>
              <a:rPr lang="en" sz="2000" i="1">
                <a:latin typeface="Times New Roman"/>
                <a:ea typeface="Times New Roman"/>
                <a:cs typeface="Times New Roman"/>
                <a:sym typeface="Times New Roman"/>
              </a:rPr>
              <a:t>Be clear about what we are doing</a:t>
            </a:r>
            <a:r>
              <a:rPr lang="en" sz="2000">
                <a:latin typeface="Times New Roman"/>
                <a:ea typeface="Times New Roman"/>
                <a:cs typeface="Times New Roman"/>
                <a:sym typeface="Times New Roman"/>
              </a:rPr>
              <a:t>: </a:t>
            </a:r>
            <a:r>
              <a:rPr lang="en" sz="2000" b="1">
                <a:latin typeface="Times New Roman"/>
                <a:ea typeface="Times New Roman"/>
                <a:cs typeface="Times New Roman"/>
                <a:sym typeface="Times New Roman"/>
              </a:rPr>
              <a:t>Conflict Dialogue work, agreement- seeking connections between and within Russia and Ukraine.  We may increase connections but fail to have difficult conversations about power, equality, and national allegiance for a sustainable solution</a:t>
            </a:r>
            <a:r>
              <a:rPr lang="en" sz="2000">
                <a:latin typeface="Times New Roman"/>
                <a:ea typeface="Times New Roman"/>
                <a:cs typeface="Times New Roman"/>
                <a:sym typeface="Times New Roman"/>
              </a:rPr>
              <a:t>.</a:t>
            </a:r>
          </a:p>
          <a:p>
            <a:pPr lvl="0" rtl="0">
              <a:spcBef>
                <a:spcPts val="0"/>
              </a:spcBef>
              <a:buClr>
                <a:schemeClr val="dk1"/>
              </a:buClr>
              <a:buFont typeface="Arial"/>
              <a:buNone/>
            </a:pPr>
            <a:endParaRPr sz="2000">
              <a:latin typeface="Times New Roman"/>
              <a:ea typeface="Times New Roman"/>
              <a:cs typeface="Times New Roman"/>
              <a:sym typeface="Times New Roman"/>
            </a:endParaRPr>
          </a:p>
          <a:p>
            <a:pPr>
              <a:spcBef>
                <a:spcPts val="0"/>
              </a:spcBef>
              <a:buNone/>
            </a:pPr>
            <a:endParaRPr sz="2000">
              <a:latin typeface="Times New Roman"/>
              <a:ea typeface="Times New Roman"/>
              <a:cs typeface="Times New Roman"/>
              <a:sym typeface="Times New Roman"/>
            </a:endParaRP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Shape 327"/>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t>Fitzduff Ethics and Lempereur Trumps</a:t>
            </a:r>
          </a:p>
        </p:txBody>
      </p:sp>
      <p:sp>
        <p:nvSpPr>
          <p:cNvPr id="328" name="Shape 328"/>
          <p:cNvSpPr txBox="1">
            <a:spLocks noGrp="1"/>
          </p:cNvSpPr>
          <p:nvPr>
            <p:ph type="body" idx="1"/>
          </p:nvPr>
        </p:nvSpPr>
        <p:spPr>
          <a:xfrm>
            <a:off x="0" y="1278525"/>
            <a:ext cx="9144000" cy="3929100"/>
          </a:xfrm>
          <a:prstGeom prst="rect">
            <a:avLst/>
          </a:prstGeom>
        </p:spPr>
        <p:txBody>
          <a:bodyPr lIns="91425" tIns="91425" rIns="91425" bIns="91425" anchor="t" anchorCtr="0">
            <a:noAutofit/>
          </a:bodyPr>
          <a:lstStyle/>
          <a:p>
            <a:pPr lvl="0" rtl="0">
              <a:spcBef>
                <a:spcPts val="0"/>
              </a:spcBef>
              <a:buClr>
                <a:schemeClr val="dk1"/>
              </a:buClr>
              <a:buSzPct val="61111"/>
              <a:buFont typeface="Arial"/>
              <a:buNone/>
            </a:pPr>
            <a:r>
              <a:rPr lang="en">
                <a:latin typeface="Times New Roman"/>
                <a:ea typeface="Times New Roman"/>
                <a:cs typeface="Times New Roman"/>
                <a:sym typeface="Times New Roman"/>
              </a:rPr>
              <a:t>PEOPLE: WHO we engage (Stakeholders, Relationships, Mandates)</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rtl="0">
              <a:spcBef>
                <a:spcPts val="0"/>
              </a:spcBef>
              <a:buClr>
                <a:schemeClr val="dk1"/>
              </a:buClr>
              <a:buSzPct val="61111"/>
              <a:buFont typeface="Arial"/>
              <a:buNone/>
            </a:pPr>
            <a:r>
              <a:rPr lang="en">
                <a:latin typeface="Times New Roman"/>
                <a:ea typeface="Times New Roman"/>
                <a:cs typeface="Times New Roman"/>
                <a:sym typeface="Times New Roman"/>
              </a:rPr>
              <a:t>Do not assume that the contestants are irrational</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rtl="0">
              <a:spcBef>
                <a:spcPts val="0"/>
              </a:spcBef>
              <a:buNone/>
            </a:pPr>
            <a:r>
              <a:rPr lang="en">
                <a:latin typeface="Times New Roman"/>
                <a:ea typeface="Times New Roman"/>
                <a:cs typeface="Times New Roman"/>
                <a:sym typeface="Times New Roman"/>
              </a:rPr>
              <a:t>Do find local and respected partners</a:t>
            </a:r>
          </a:p>
          <a:p>
            <a:pPr lvl="0" rtl="0">
              <a:spcBef>
                <a:spcPts val="0"/>
              </a:spcBef>
              <a:buNone/>
            </a:pPr>
            <a:endParaRPr>
              <a:latin typeface="Times New Roman"/>
              <a:ea typeface="Times New Roman"/>
              <a:cs typeface="Times New Roman"/>
              <a:sym typeface="Times New Roman"/>
            </a:endParaRPr>
          </a:p>
          <a:p>
            <a:pPr lvl="0" rtl="0">
              <a:spcBef>
                <a:spcPts val="0"/>
              </a:spcBef>
              <a:buNone/>
            </a:pPr>
            <a:r>
              <a:rPr lang="en">
                <a:latin typeface="Times New Roman"/>
                <a:ea typeface="Times New Roman"/>
                <a:cs typeface="Times New Roman"/>
                <a:sym typeface="Times New Roman"/>
              </a:rPr>
              <a:t>PROCESS: HOW we engage (Methods, Questions, Communication)</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rtl="0">
              <a:spcBef>
                <a:spcPts val="0"/>
              </a:spcBef>
              <a:buNone/>
            </a:pPr>
            <a:r>
              <a:rPr lang="en">
                <a:latin typeface="Times New Roman"/>
                <a:ea typeface="Times New Roman"/>
                <a:cs typeface="Times New Roman"/>
                <a:sym typeface="Times New Roman"/>
              </a:rPr>
              <a:t>Be responsible about the possible effects of your work. Must be prepared going in, able to debrief, and provide follow up</a:t>
            </a:r>
          </a:p>
          <a:p>
            <a:pPr lvl="0" rtl="0">
              <a:spcBef>
                <a:spcPts val="0"/>
              </a:spcBef>
              <a:buNone/>
            </a:pPr>
            <a:r>
              <a:rPr lang="en">
                <a:latin typeface="Times New Roman"/>
                <a:ea typeface="Times New Roman"/>
                <a:cs typeface="Times New Roman"/>
                <a:sym typeface="Times New Roman"/>
              </a:rPr>
              <a:t> </a:t>
            </a:r>
          </a:p>
          <a:p>
            <a:pPr lvl="0" rtl="0">
              <a:spcBef>
                <a:spcPts val="0"/>
              </a:spcBef>
              <a:buClr>
                <a:schemeClr val="dk1"/>
              </a:buClr>
              <a:buSzPct val="61111"/>
              <a:buFont typeface="Arial"/>
              <a:buNone/>
            </a:pPr>
            <a:r>
              <a:rPr lang="en">
                <a:latin typeface="Times New Roman"/>
                <a:ea typeface="Times New Roman"/>
                <a:cs typeface="Times New Roman"/>
                <a:sym typeface="Times New Roman"/>
              </a:rPr>
              <a:t>Do use experiences and examples of what has been useful elsewhere.</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rtl="0">
              <a:spcBef>
                <a:spcPts val="0"/>
              </a:spcBef>
              <a:buClr>
                <a:schemeClr val="dk1"/>
              </a:buClr>
              <a:buSzPct val="61111"/>
              <a:buFont typeface="Arial"/>
              <a:buNone/>
            </a:pPr>
            <a:r>
              <a:rPr lang="en">
                <a:latin typeface="Times New Roman"/>
                <a:ea typeface="Times New Roman"/>
                <a:cs typeface="Times New Roman"/>
                <a:sym typeface="Times New Roman"/>
              </a:rPr>
              <a:t>Be open to and examine opportunities not linked to the armed conflict.</a:t>
            </a:r>
          </a:p>
          <a:p>
            <a:pPr lvl="0" rtl="0">
              <a:spcBef>
                <a:spcPts val="0"/>
              </a:spcBef>
              <a:buClr>
                <a:schemeClr val="dk1"/>
              </a:buClr>
              <a:buSzPct val="91666"/>
              <a:buFont typeface="Arial"/>
              <a:buNone/>
            </a:pPr>
            <a:r>
              <a:rPr lang="en" sz="1200"/>
              <a:t> </a:t>
            </a:r>
          </a:p>
          <a:p>
            <a:pPr lvl="0" rtl="0">
              <a:spcBef>
                <a:spcPts val="0"/>
              </a:spcBef>
              <a:buClr>
                <a:schemeClr val="dk1"/>
              </a:buClr>
              <a:buSzPct val="91666"/>
              <a:buFont typeface="Arial"/>
              <a:buNone/>
            </a:pPr>
            <a:r>
              <a:rPr lang="en" sz="1200"/>
              <a:t> </a:t>
            </a:r>
          </a:p>
          <a:p>
            <a:pPr lvl="0" rtl="0">
              <a:spcBef>
                <a:spcPts val="0"/>
              </a:spcBef>
              <a:buClr>
                <a:schemeClr val="dk1"/>
              </a:buClr>
              <a:buSzPct val="91666"/>
              <a:buFont typeface="Arial"/>
              <a:buNone/>
            </a:pPr>
            <a:r>
              <a:rPr lang="en" sz="1200"/>
              <a:t> </a:t>
            </a:r>
          </a:p>
          <a:p>
            <a:pPr lvl="0" rtl="0">
              <a:spcBef>
                <a:spcPts val="0"/>
              </a:spcBef>
              <a:buClr>
                <a:schemeClr val="dk1"/>
              </a:buClr>
              <a:buSzPct val="91666"/>
              <a:buFont typeface="Arial"/>
              <a:buNone/>
            </a:pPr>
            <a:r>
              <a:rPr lang="en" sz="1200"/>
              <a:t> </a:t>
            </a:r>
          </a:p>
          <a:p>
            <a:pPr lvl="0" rtl="0">
              <a:spcBef>
                <a:spcPts val="0"/>
              </a:spcBef>
              <a:buClr>
                <a:schemeClr val="dk1"/>
              </a:buClr>
              <a:buFont typeface="Arial"/>
              <a:buNone/>
            </a:pPr>
            <a:endParaRPr sz="1200"/>
          </a:p>
          <a:p>
            <a:pPr>
              <a:spcBef>
                <a:spcPts val="0"/>
              </a:spcBef>
              <a:buNone/>
            </a:pPr>
            <a:endParaRPr sz="1200"/>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Shape 333"/>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t>Fitzduff Ethics and Lempereur Trumps</a:t>
            </a:r>
          </a:p>
        </p:txBody>
      </p:sp>
      <p:sp>
        <p:nvSpPr>
          <p:cNvPr id="334" name="Shape 334"/>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spcBef>
                <a:spcPts val="0"/>
              </a:spcBef>
              <a:buClr>
                <a:schemeClr val="dk1"/>
              </a:buClr>
              <a:buSzPct val="91666"/>
              <a:buFont typeface="Arial"/>
              <a:buNone/>
            </a:pPr>
            <a:r>
              <a:rPr lang="en" sz="1200"/>
              <a:t> </a:t>
            </a:r>
          </a:p>
          <a:p>
            <a:pPr lvl="0" rtl="0">
              <a:spcBef>
                <a:spcPts val="0"/>
              </a:spcBef>
              <a:buClr>
                <a:schemeClr val="dk1"/>
              </a:buClr>
              <a:buSzPct val="61111"/>
              <a:buFont typeface="Arial"/>
              <a:buNone/>
            </a:pPr>
            <a:r>
              <a:rPr lang="en">
                <a:latin typeface="Times New Roman"/>
                <a:ea typeface="Times New Roman"/>
                <a:cs typeface="Times New Roman"/>
                <a:sym typeface="Times New Roman"/>
              </a:rPr>
              <a:t>PROBLEM: WHAT we engage (Motivations, Justifications, and Solutions)</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rtl="0">
              <a:spcBef>
                <a:spcPts val="0"/>
              </a:spcBef>
              <a:buNone/>
            </a:pPr>
            <a:r>
              <a:rPr lang="en">
                <a:latin typeface="Times New Roman"/>
                <a:ea typeface="Times New Roman"/>
                <a:cs typeface="Times New Roman"/>
                <a:sym typeface="Times New Roman"/>
              </a:rPr>
              <a:t> Be faithful to the work</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rtl="0">
              <a:spcBef>
                <a:spcPts val="0"/>
              </a:spcBef>
              <a:buClr>
                <a:schemeClr val="dk1"/>
              </a:buClr>
              <a:buSzPct val="61111"/>
              <a:buFont typeface="Arial"/>
              <a:buNone/>
            </a:pPr>
            <a:r>
              <a:rPr lang="en">
                <a:latin typeface="Times New Roman"/>
                <a:ea typeface="Times New Roman"/>
                <a:cs typeface="Times New Roman"/>
                <a:sym typeface="Times New Roman"/>
              </a:rPr>
              <a:t>Do not think the work is about solutions</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rtl="0">
              <a:spcBef>
                <a:spcPts val="0"/>
              </a:spcBef>
              <a:buClr>
                <a:schemeClr val="dk1"/>
              </a:buClr>
              <a:buSzPct val="61111"/>
              <a:buFont typeface="Arial"/>
              <a:buNone/>
            </a:pPr>
            <a:r>
              <a:rPr lang="en">
                <a:latin typeface="Times New Roman"/>
                <a:ea typeface="Times New Roman"/>
                <a:cs typeface="Times New Roman"/>
                <a:sym typeface="Times New Roman"/>
              </a:rPr>
              <a:t>Do not assume there is no capacity for conflict management or peace building</a:t>
            </a:r>
          </a:p>
          <a:p>
            <a:pPr lvl="0" rtl="0">
              <a:spcBef>
                <a:spcPts val="0"/>
              </a:spcBef>
              <a:buClr>
                <a:schemeClr val="dk1"/>
              </a:buClr>
              <a:buSzPct val="61111"/>
              <a:buFont typeface="Arial"/>
              <a:buNone/>
            </a:pPr>
            <a:r>
              <a:rPr lang="en">
                <a:latin typeface="Times New Roman"/>
                <a:ea typeface="Times New Roman"/>
                <a:cs typeface="Times New Roman"/>
                <a:sym typeface="Times New Roman"/>
              </a:rPr>
              <a:t> </a:t>
            </a:r>
          </a:p>
          <a:p>
            <a:pPr lvl="0">
              <a:spcBef>
                <a:spcPts val="0"/>
              </a:spcBef>
              <a:buClr>
                <a:schemeClr val="dk1"/>
              </a:buClr>
              <a:buSzPct val="61111"/>
              <a:buFont typeface="Arial"/>
              <a:buNone/>
            </a:pPr>
            <a:r>
              <a:rPr lang="en">
                <a:latin typeface="Times New Roman"/>
                <a:ea typeface="Times New Roman"/>
                <a:cs typeface="Times New Roman"/>
                <a:sym typeface="Times New Roman"/>
              </a:rPr>
              <a:t>Do not expect that you can usually achieve a just agreement</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Shape 339"/>
          <p:cNvSpPr txBox="1"/>
          <p:nvPr/>
        </p:nvSpPr>
        <p:spPr>
          <a:xfrm>
            <a:off x="854700" y="1880600"/>
            <a:ext cx="6849299" cy="1334700"/>
          </a:xfrm>
          <a:prstGeom prst="rect">
            <a:avLst/>
          </a:prstGeom>
          <a:noFill/>
          <a:ln>
            <a:noFill/>
          </a:ln>
        </p:spPr>
        <p:txBody>
          <a:bodyPr lIns="91425" tIns="91425" rIns="91425" bIns="91425" anchor="t" anchorCtr="0">
            <a:noAutofit/>
          </a:bodyPr>
          <a:lstStyle/>
          <a:p>
            <a:pPr algn="ctr">
              <a:spcBef>
                <a:spcPts val="0"/>
              </a:spcBef>
              <a:buNone/>
            </a:pPr>
            <a:r>
              <a:rPr lang="en" sz="6000">
                <a:solidFill>
                  <a:schemeClr val="dk2"/>
                </a:solidFill>
                <a:latin typeface="Times New Roman"/>
                <a:ea typeface="Times New Roman"/>
                <a:cs typeface="Times New Roman"/>
                <a:sym typeface="Times New Roman"/>
              </a:rPr>
              <a:t>Simulation Time!</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a:latin typeface="Times New Roman"/>
                <a:ea typeface="Times New Roman"/>
                <a:cs typeface="Times New Roman"/>
                <a:sym typeface="Times New Roman"/>
              </a:rPr>
              <a:t>BRICS as  Mechanism for Peace:</a:t>
            </a:r>
          </a:p>
        </p:txBody>
      </p:sp>
      <p:sp>
        <p:nvSpPr>
          <p:cNvPr id="345" name="Shape 345"/>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spcBef>
                <a:spcPts val="0"/>
              </a:spcBef>
              <a:buNone/>
            </a:pPr>
            <a:endParaRPr>
              <a:latin typeface="Times New Roman"/>
              <a:ea typeface="Times New Roman"/>
              <a:cs typeface="Times New Roman"/>
              <a:sym typeface="Times New Roman"/>
            </a:endParaRPr>
          </a:p>
          <a:p>
            <a:pPr lvl="0" rtl="0">
              <a:spcBef>
                <a:spcPts val="0"/>
              </a:spcBef>
              <a:buNone/>
            </a:pPr>
            <a:r>
              <a:rPr lang="en">
                <a:latin typeface="Times New Roman"/>
                <a:ea typeface="Times New Roman"/>
                <a:cs typeface="Times New Roman"/>
                <a:sym typeface="Times New Roman"/>
              </a:rPr>
              <a:t>Diffusing the military clashes with economic cooperation, diversity of funding.</a:t>
            </a:r>
          </a:p>
          <a:p>
            <a:pPr lvl="0" rtl="0">
              <a:spcBef>
                <a:spcPts val="0"/>
              </a:spcBef>
              <a:buNone/>
            </a:pPr>
            <a:endParaRPr>
              <a:latin typeface="Times New Roman"/>
              <a:ea typeface="Times New Roman"/>
              <a:cs typeface="Times New Roman"/>
              <a:sym typeface="Times New Roman"/>
            </a:endParaRPr>
          </a:p>
          <a:p>
            <a:pPr marL="457200" lvl="0" indent="-342900" rtl="0">
              <a:spcBef>
                <a:spcPts val="0"/>
              </a:spcBef>
              <a:buClr>
                <a:schemeClr val="dk2"/>
              </a:buClr>
              <a:buSzPct val="100000"/>
              <a:buFont typeface="Arial"/>
              <a:buChar char="●"/>
            </a:pPr>
            <a:r>
              <a:rPr lang="en">
                <a:latin typeface="Times New Roman"/>
                <a:ea typeface="Times New Roman"/>
                <a:cs typeface="Times New Roman"/>
                <a:sym typeface="Times New Roman"/>
              </a:rPr>
              <a:t>The BRIC(S) could become the four largest economies by 2050 (Jim O’Neill, Goldman Sachs global economics)  </a:t>
            </a:r>
          </a:p>
          <a:p>
            <a:pPr lvl="0" rtl="0">
              <a:spcBef>
                <a:spcPts val="0"/>
              </a:spcBef>
              <a:buNone/>
            </a:pPr>
            <a:endParaRPr>
              <a:latin typeface="Times New Roman"/>
              <a:ea typeface="Times New Roman"/>
              <a:cs typeface="Times New Roman"/>
              <a:sym typeface="Times New Roman"/>
            </a:endParaRPr>
          </a:p>
          <a:p>
            <a:pPr marL="457200" lvl="0" indent="-342900" rtl="0">
              <a:spcBef>
                <a:spcPts val="0"/>
              </a:spcBef>
              <a:buClr>
                <a:schemeClr val="dk2"/>
              </a:buClr>
              <a:buSzPct val="100000"/>
              <a:buFont typeface="Arial"/>
              <a:buChar char="●"/>
            </a:pPr>
            <a:r>
              <a:rPr lang="en">
                <a:latin typeface="Times New Roman"/>
                <a:ea typeface="Times New Roman"/>
                <a:cs typeface="Times New Roman"/>
                <a:sym typeface="Times New Roman"/>
              </a:rPr>
              <a:t>Political block created in 5/16/2009, summits held Brasilia 2010, Sanya 2011, New Delhi 2012. Calling for multipolar world order. </a:t>
            </a:r>
          </a:p>
          <a:p>
            <a:pPr marL="457200" lvl="0" indent="-342900" rtl="0">
              <a:spcBef>
                <a:spcPts val="0"/>
              </a:spcBef>
              <a:buClr>
                <a:schemeClr val="dk2"/>
              </a:buClr>
              <a:buSzPct val="100000"/>
              <a:buFont typeface="Arial"/>
              <a:buChar char="●"/>
            </a:pPr>
            <a:r>
              <a:rPr lang="en">
                <a:latin typeface="Times New Roman"/>
                <a:ea typeface="Times New Roman"/>
                <a:cs typeface="Times New Roman"/>
                <a:sym typeface="Times New Roman"/>
              </a:rPr>
              <a:t>25% world land, 40% world’s population, combined GDP 20 trillion dollars. </a:t>
            </a:r>
          </a:p>
          <a:p>
            <a:pPr marL="457200" lvl="0" indent="-342900" rtl="0">
              <a:spcBef>
                <a:spcPts val="0"/>
              </a:spcBef>
              <a:buClr>
                <a:schemeClr val="dk2"/>
              </a:buClr>
              <a:buSzPct val="100000"/>
              <a:buFont typeface="Arial"/>
              <a:buChar char="●"/>
            </a:pPr>
            <a:r>
              <a:rPr lang="en">
                <a:latin typeface="Times New Roman"/>
                <a:ea typeface="Times New Roman"/>
                <a:cs typeface="Times New Roman"/>
                <a:sym typeface="Times New Roman"/>
              </a:rPr>
              <a:t>BRICS development bank created March, 2013</a:t>
            </a:r>
          </a:p>
          <a:p>
            <a:pPr lvl="0" rtl="0">
              <a:spcBef>
                <a:spcPts val="0"/>
              </a:spcBef>
              <a:buNone/>
            </a:pPr>
            <a:endParaRPr>
              <a:latin typeface="Times New Roman"/>
              <a:ea typeface="Times New Roman"/>
              <a:cs typeface="Times New Roman"/>
              <a:sym typeface="Times New Roman"/>
            </a:endParaRPr>
          </a:p>
          <a:p>
            <a:pPr>
              <a:spcBef>
                <a:spcPts val="0"/>
              </a:spcBef>
              <a:buNone/>
            </a:pPr>
            <a:endParaRPr>
              <a:latin typeface="Times New Roman"/>
              <a:ea typeface="Times New Roman"/>
              <a:cs typeface="Times New Roman"/>
              <a:sym typeface="Times New Roman"/>
            </a:endParaRP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Shape 350"/>
          <p:cNvPicPr preferRelativeResize="0"/>
          <p:nvPr/>
        </p:nvPicPr>
        <p:blipFill>
          <a:blip r:embed="rId3">
            <a:alphaModFix/>
          </a:blip>
          <a:stretch>
            <a:fillRect/>
          </a:stretch>
        </p:blipFill>
        <p:spPr>
          <a:xfrm>
            <a:off x="1413200" y="-165500"/>
            <a:ext cx="5436299" cy="5143499"/>
          </a:xfrm>
          <a:prstGeom prst="rect">
            <a:avLst/>
          </a:prstGeom>
          <a:noFill/>
          <a:ln>
            <a:noFill/>
          </a:ln>
        </p:spPr>
      </p:pic>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a:t>Strategic Recommendations</a:t>
            </a:r>
          </a:p>
        </p:txBody>
      </p:sp>
      <p:sp>
        <p:nvSpPr>
          <p:cNvPr id="356" name="Shape 356"/>
          <p:cNvSpPr txBox="1">
            <a:spLocks noGrp="1"/>
          </p:cNvSpPr>
          <p:nvPr>
            <p:ph type="body" idx="1"/>
          </p:nvPr>
        </p:nvSpPr>
        <p:spPr>
          <a:xfrm>
            <a:off x="457200" y="1278525"/>
            <a:ext cx="8229600" cy="3797700"/>
          </a:xfrm>
          <a:prstGeom prst="rect">
            <a:avLst/>
          </a:prstGeom>
        </p:spPr>
        <p:txBody>
          <a:bodyPr lIns="91425" tIns="91425" rIns="91425" bIns="91425" anchor="t" anchorCtr="0">
            <a:noAutofit/>
          </a:bodyPr>
          <a:lstStyle/>
          <a:p>
            <a:pPr lvl="0" rtl="0">
              <a:spcBef>
                <a:spcPts val="0"/>
              </a:spcBef>
              <a:buNone/>
            </a:pPr>
            <a:r>
              <a:rPr lang="en">
                <a:latin typeface="Times New Roman"/>
                <a:ea typeface="Times New Roman"/>
                <a:cs typeface="Times New Roman"/>
                <a:sym typeface="Times New Roman"/>
              </a:rPr>
              <a:t>1.  </a:t>
            </a:r>
            <a:r>
              <a:rPr lang="en" b="1">
                <a:latin typeface="Times New Roman"/>
                <a:ea typeface="Times New Roman"/>
                <a:cs typeface="Times New Roman"/>
                <a:sym typeface="Times New Roman"/>
              </a:rPr>
              <a:t>BRIC Multipolarity Recommendations</a:t>
            </a:r>
          </a:p>
          <a:p>
            <a:pPr lvl="0" rtl="0">
              <a:spcBef>
                <a:spcPts val="0"/>
              </a:spcBef>
              <a:buNone/>
            </a:pPr>
            <a:r>
              <a:rPr lang="en">
                <a:latin typeface="Times New Roman"/>
                <a:ea typeface="Times New Roman"/>
                <a:cs typeface="Times New Roman"/>
                <a:sym typeface="Times New Roman"/>
              </a:rPr>
              <a:t>	- Acceptance and strategic embrace of multipolar world order.</a:t>
            </a:r>
          </a:p>
          <a:p>
            <a:pPr lvl="0" indent="457200" rtl="0">
              <a:spcBef>
                <a:spcPts val="0"/>
              </a:spcBef>
              <a:buNone/>
            </a:pPr>
            <a:r>
              <a:rPr lang="en">
                <a:latin typeface="Times New Roman"/>
                <a:ea typeface="Times New Roman"/>
                <a:cs typeface="Times New Roman"/>
                <a:sym typeface="Times New Roman"/>
              </a:rPr>
              <a:t>- Multilateral aid and development from China, Brazil, India, South Africa</a:t>
            </a:r>
          </a:p>
          <a:p>
            <a:pPr lvl="0" rtl="0">
              <a:spcBef>
                <a:spcPts val="0"/>
              </a:spcBef>
              <a:buNone/>
            </a:pPr>
            <a:r>
              <a:rPr lang="en">
                <a:latin typeface="Times New Roman"/>
                <a:ea typeface="Times New Roman"/>
                <a:cs typeface="Times New Roman"/>
                <a:sym typeface="Times New Roman"/>
              </a:rPr>
              <a:t>	- Recognition and participation of Russian Sphere </a:t>
            </a:r>
          </a:p>
          <a:p>
            <a:pPr lvl="0" rtl="0">
              <a:spcBef>
                <a:spcPts val="0"/>
              </a:spcBef>
              <a:buNone/>
            </a:pPr>
            <a:r>
              <a:rPr lang="en">
                <a:latin typeface="Times New Roman"/>
                <a:ea typeface="Times New Roman"/>
                <a:cs typeface="Times New Roman"/>
                <a:sym typeface="Times New Roman"/>
              </a:rPr>
              <a:t>2.  </a:t>
            </a:r>
            <a:r>
              <a:rPr lang="en" b="1">
                <a:latin typeface="Times New Roman"/>
                <a:ea typeface="Times New Roman"/>
                <a:cs typeface="Times New Roman"/>
                <a:sym typeface="Times New Roman"/>
              </a:rPr>
              <a:t>Guarantees on Tartar Minority Rights  </a:t>
            </a:r>
            <a:r>
              <a:rPr lang="en">
                <a:latin typeface="Times New Roman"/>
                <a:ea typeface="Times New Roman"/>
                <a:cs typeface="Times New Roman"/>
                <a:sym typeface="Times New Roman"/>
              </a:rPr>
              <a:t>         </a:t>
            </a:r>
          </a:p>
          <a:p>
            <a:pPr lvl="0" rtl="0">
              <a:spcBef>
                <a:spcPts val="0"/>
              </a:spcBef>
              <a:buNone/>
            </a:pPr>
            <a:r>
              <a:rPr lang="en">
                <a:latin typeface="Times New Roman"/>
                <a:ea typeface="Times New Roman"/>
                <a:cs typeface="Times New Roman"/>
                <a:sym typeface="Times New Roman"/>
              </a:rPr>
              <a:t>	- Systematic protocols for secessionist struggles, autonomy, and clearer pathways to protect minority populations from harm. </a:t>
            </a:r>
          </a:p>
          <a:p>
            <a:pPr lvl="0" rtl="0">
              <a:spcBef>
                <a:spcPts val="0"/>
              </a:spcBef>
              <a:buNone/>
            </a:pPr>
            <a:r>
              <a:rPr lang="en">
                <a:latin typeface="Times New Roman"/>
                <a:ea typeface="Times New Roman"/>
                <a:cs typeface="Times New Roman"/>
                <a:sym typeface="Times New Roman"/>
              </a:rPr>
              <a:t>	- Give UN greater multilateral peacekeeping enforcement powers.</a:t>
            </a:r>
          </a:p>
          <a:p>
            <a:pPr lvl="0" rtl="0">
              <a:spcBef>
                <a:spcPts val="0"/>
              </a:spcBef>
              <a:buNone/>
            </a:pPr>
            <a:r>
              <a:rPr lang="en">
                <a:latin typeface="Times New Roman"/>
                <a:ea typeface="Times New Roman"/>
                <a:cs typeface="Times New Roman"/>
                <a:sym typeface="Times New Roman"/>
              </a:rPr>
              <a:t>3. T</a:t>
            </a:r>
            <a:r>
              <a:rPr lang="en" b="1">
                <a:latin typeface="Times New Roman"/>
                <a:ea typeface="Times New Roman"/>
                <a:cs typeface="Times New Roman"/>
                <a:sym typeface="Times New Roman"/>
              </a:rPr>
              <a:t>reates specifying clear international protocols for succession   </a:t>
            </a:r>
          </a:p>
          <a:p>
            <a:pPr lvl="0" rtl="0">
              <a:spcBef>
                <a:spcPts val="0"/>
              </a:spcBef>
              <a:buNone/>
            </a:pPr>
            <a:r>
              <a:rPr lang="en" b="1">
                <a:latin typeface="Times New Roman"/>
                <a:ea typeface="Times New Roman"/>
                <a:cs typeface="Times New Roman"/>
                <a:sym typeface="Times New Roman"/>
              </a:rPr>
              <a:t>	- </a:t>
            </a:r>
            <a:r>
              <a:rPr lang="en">
                <a:latin typeface="Times New Roman"/>
                <a:ea typeface="Times New Roman"/>
                <a:cs typeface="Times New Roman"/>
                <a:sym typeface="Times New Roman"/>
              </a:rPr>
              <a:t>Clear recognition that that nation state is not a finite entity.</a:t>
            </a:r>
          </a:p>
          <a:p>
            <a:pPr lvl="0" rtl="0">
              <a:spcBef>
                <a:spcPts val="0"/>
              </a:spcBef>
              <a:buNone/>
            </a:pPr>
            <a:r>
              <a:rPr lang="en">
                <a:latin typeface="Times New Roman"/>
                <a:ea typeface="Times New Roman"/>
                <a:cs typeface="Times New Roman"/>
                <a:sym typeface="Times New Roman"/>
              </a:rPr>
              <a:t>	- Clearer resources to federalism without force.</a:t>
            </a:r>
          </a:p>
          <a:p>
            <a:pPr lvl="0" rtl="0">
              <a:spcBef>
                <a:spcPts val="0"/>
              </a:spcBef>
              <a:buNone/>
            </a:pPr>
            <a:endParaRPr>
              <a:latin typeface="Times New Roman"/>
              <a:ea typeface="Times New Roman"/>
              <a:cs typeface="Times New Roman"/>
              <a:sym typeface="Times New Roman"/>
            </a:endParaRPr>
          </a:p>
          <a:p>
            <a:pPr lvl="0" rtl="0">
              <a:spcBef>
                <a:spcPts val="0"/>
              </a:spcBef>
              <a:buNone/>
            </a:pPr>
            <a:r>
              <a:rPr lang="en" b="1">
                <a:latin typeface="Times New Roman"/>
                <a:ea typeface="Times New Roman"/>
                <a:cs typeface="Times New Roman"/>
                <a:sym typeface="Times New Roman"/>
              </a:rPr>
              <a:t>Potential Role of the OSCE</a:t>
            </a: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rtl="0">
              <a:spcBef>
                <a:spcPts val="0"/>
              </a:spcBef>
              <a:buNone/>
            </a:pPr>
            <a:r>
              <a:rPr lang="en"/>
              <a:t>Strategic Recommendations</a:t>
            </a:r>
          </a:p>
        </p:txBody>
      </p:sp>
      <p:sp>
        <p:nvSpPr>
          <p:cNvPr id="362" name="Shape 362"/>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rtl="0">
              <a:spcBef>
                <a:spcPts val="0"/>
              </a:spcBef>
              <a:buNone/>
            </a:pPr>
            <a:r>
              <a:rPr lang="en">
                <a:latin typeface="Times New Roman"/>
                <a:ea typeface="Times New Roman"/>
                <a:cs typeface="Times New Roman"/>
                <a:sym typeface="Times New Roman"/>
              </a:rPr>
              <a:t>4. The Crimea contains a </a:t>
            </a:r>
            <a:r>
              <a:rPr lang="en" b="1">
                <a:latin typeface="Times New Roman"/>
                <a:ea typeface="Times New Roman"/>
                <a:cs typeface="Times New Roman"/>
                <a:sym typeface="Times New Roman"/>
              </a:rPr>
              <a:t>vital Russian military asset </a:t>
            </a:r>
            <a:r>
              <a:rPr lang="en">
                <a:latin typeface="Times New Roman"/>
                <a:ea typeface="Times New Roman"/>
                <a:cs typeface="Times New Roman"/>
                <a:sym typeface="Times New Roman"/>
              </a:rPr>
              <a:t>and it will not change hands. Far greater predictive planning and mitigation must be in place to anticipate the real thresholds of the Russian Federation’s territorial ambitions.</a:t>
            </a:r>
          </a:p>
          <a:p>
            <a:pPr lvl="0" rtl="0">
              <a:spcBef>
                <a:spcPts val="0"/>
              </a:spcBef>
              <a:buNone/>
            </a:pPr>
            <a:endParaRPr>
              <a:latin typeface="Times New Roman"/>
              <a:ea typeface="Times New Roman"/>
              <a:cs typeface="Times New Roman"/>
              <a:sym typeface="Times New Roman"/>
            </a:endParaRPr>
          </a:p>
          <a:p>
            <a:pPr lvl="0" rtl="0">
              <a:spcBef>
                <a:spcPts val="0"/>
              </a:spcBef>
              <a:buNone/>
            </a:pPr>
            <a:r>
              <a:rPr lang="en">
                <a:latin typeface="Times New Roman"/>
                <a:ea typeface="Times New Roman"/>
                <a:cs typeface="Times New Roman"/>
                <a:sym typeface="Times New Roman"/>
              </a:rPr>
              <a:t>5. The Crimean Tatars must have their rights guaranteed.</a:t>
            </a:r>
          </a:p>
          <a:p>
            <a:pPr lvl="0" rtl="0">
              <a:spcBef>
                <a:spcPts val="0"/>
              </a:spcBef>
              <a:buNone/>
            </a:pPr>
            <a:endParaRPr>
              <a:latin typeface="Times New Roman"/>
              <a:ea typeface="Times New Roman"/>
              <a:cs typeface="Times New Roman"/>
              <a:sym typeface="Times New Roman"/>
            </a:endParaRPr>
          </a:p>
          <a:p>
            <a:pPr lvl="0" rtl="0">
              <a:spcBef>
                <a:spcPts val="0"/>
              </a:spcBef>
              <a:buNone/>
            </a:pPr>
            <a:r>
              <a:rPr lang="en">
                <a:latin typeface="Times New Roman"/>
                <a:ea typeface="Times New Roman"/>
                <a:cs typeface="Times New Roman"/>
                <a:sym typeface="Times New Roman"/>
              </a:rPr>
              <a:t>6. Every effort must be made to preserve Ukrainian territorial integrity via multi-polar development and aid. Countries must work to move past the Cold War paradigm of geo-politics.</a:t>
            </a:r>
          </a:p>
          <a:p>
            <a:pPr lvl="0" rtl="0">
              <a:spcBef>
                <a:spcPts val="0"/>
              </a:spcBef>
              <a:buNone/>
            </a:pPr>
            <a:endParaRPr>
              <a:latin typeface="Times New Roman"/>
              <a:ea typeface="Times New Roman"/>
              <a:cs typeface="Times New Roman"/>
              <a:sym typeface="Times New Roman"/>
            </a:endParaRPr>
          </a:p>
          <a:p>
            <a:pPr lvl="0" rtl="0">
              <a:spcBef>
                <a:spcPts val="0"/>
              </a:spcBef>
              <a:buNone/>
            </a:pPr>
            <a:r>
              <a:rPr lang="en">
                <a:latin typeface="Times New Roman"/>
                <a:ea typeface="Times New Roman"/>
                <a:cs typeface="Times New Roman"/>
                <a:sym typeface="Times New Roman"/>
              </a:rPr>
              <a:t>7.  It must be clearly understood that territorial integrity is a great deal less important than minority rights.</a:t>
            </a:r>
          </a:p>
        </p:txBody>
      </p:sp>
    </p:spTree>
  </p:cSld>
  <p:clrMapOvr>
    <a:masterClrMapping/>
  </p:clrMapOvr>
  <p:transition spd="slow">
    <p:cut/>
  </p:transition>
</p:sld>
</file>

<file path=ppt/theme/theme1.xml><?xml version="1.0" encoding="utf-8"?>
<a:theme xmlns:a="http://schemas.openxmlformats.org/drawingml/2006/main" name="lesson-plan">
  <a:themeElements>
    <a:clrScheme name="Custom 501">
      <a:dk1>
        <a:srgbClr val="000000"/>
      </a:dk1>
      <a:lt1>
        <a:srgbClr val="EFEDE2"/>
      </a:lt1>
      <a:dk2>
        <a:srgbClr val="1F497D"/>
      </a:dk2>
      <a:lt2>
        <a:srgbClr val="FDFFFF"/>
      </a:lt2>
      <a:accent1>
        <a:srgbClr val="4F81BD"/>
      </a:accent1>
      <a:accent2>
        <a:srgbClr val="AB0101"/>
      </a:accent2>
      <a:accent3>
        <a:srgbClr val="86B060"/>
      </a:accent3>
      <a:accent4>
        <a:srgbClr val="7760A0"/>
      </a:accent4>
      <a:accent5>
        <a:srgbClr val="739395"/>
      </a:accent5>
      <a:accent6>
        <a:srgbClr val="968B52"/>
      </a:accent6>
      <a:hlink>
        <a:srgbClr val="336699"/>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2282</Words>
  <Application>Microsoft Office PowerPoint</Application>
  <PresentationFormat>On-screen Show (16:9)</PresentationFormat>
  <Paragraphs>241</Paragraphs>
  <Slides>49</Slides>
  <Notes>49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Georgia</vt:lpstr>
      <vt:lpstr>Times New Roman</vt:lpstr>
      <vt:lpstr>lesson-plan</vt:lpstr>
      <vt:lpstr>Managing Post-Soviet Conflict</vt:lpstr>
      <vt:lpstr>PowerPoint Presentation</vt:lpstr>
      <vt:lpstr>OVERVIEW</vt:lpstr>
      <vt:lpstr>PowerPoint Presentation</vt:lpstr>
      <vt:lpstr>The Cold War  1945-1991</vt:lpstr>
      <vt:lpstr>PowerPoint Presentation</vt:lpstr>
      <vt:lpstr>PowerPoint Presentation</vt:lpstr>
      <vt:lpstr>PowerPoint Presentation</vt:lpstr>
      <vt:lpstr>Overview of Post Soviet Conflicts</vt:lpstr>
      <vt:lpstr>Breakup of Yugoslavia</vt:lpstr>
      <vt:lpstr>PowerPoint Presentation</vt:lpstr>
      <vt:lpstr>Yugoslav Wars 1991-1999</vt:lpstr>
      <vt:lpstr>PowerPoint Presentation</vt:lpstr>
      <vt:lpstr>Moldova/ Transnistria 1990-1992</vt:lpstr>
      <vt:lpstr>PowerPoint Presentation</vt:lpstr>
      <vt:lpstr>PowerPoint Presentation</vt:lpstr>
      <vt:lpstr>PowerPoint Presentation</vt:lpstr>
      <vt:lpstr>Armenia/Azerbaijan 1992</vt:lpstr>
      <vt:lpstr>PowerPoint Presentation</vt:lpstr>
      <vt:lpstr>Georgia 2008</vt:lpstr>
      <vt:lpstr>PowerPoint Presentation</vt:lpstr>
      <vt:lpstr>Georgia 2008</vt:lpstr>
      <vt:lpstr>PowerPoint Presentation</vt:lpstr>
      <vt:lpstr>PowerPoint Presentation</vt:lpstr>
      <vt:lpstr>Chechnya 1994-1996</vt:lpstr>
      <vt:lpstr>PowerPoint Presentation</vt:lpstr>
      <vt:lpstr>Chechnya 1996-1999</vt:lpstr>
      <vt:lpstr>PowerPoint Presentation</vt:lpstr>
      <vt:lpstr>PowerPoint Presentation</vt:lpstr>
      <vt:lpstr>PowerPoint Presentation</vt:lpstr>
      <vt:lpstr>Chechnya 1999-2000</vt:lpstr>
      <vt:lpstr>PowerPoint Presentation</vt:lpstr>
      <vt:lpstr>Chechen Jihad 2001-2009</vt:lpstr>
      <vt:lpstr>Moscow Hostage Crisis 2002</vt:lpstr>
      <vt:lpstr>Beslan 2004</vt:lpstr>
      <vt:lpstr>PowerPoint Presentation</vt:lpstr>
      <vt:lpstr>Ukraine/Crimea 2014</vt:lpstr>
      <vt:lpstr>PowerPoint Presentation</vt:lpstr>
      <vt:lpstr>PowerPoint Presentation</vt:lpstr>
      <vt:lpstr>PowerPoint Presentation</vt:lpstr>
      <vt:lpstr>Principal Global Actors:</vt:lpstr>
      <vt:lpstr>Fitzduff Ethics and Lempereur Trumps</vt:lpstr>
      <vt:lpstr>Fitzduff Ethics and Lempereur Trumps</vt:lpstr>
      <vt:lpstr>Fitzduff Ethics and Lempereur Trumps</vt:lpstr>
      <vt:lpstr>PowerPoint Presentation</vt:lpstr>
      <vt:lpstr>BRICS as  Mechanism for Peace:</vt:lpstr>
      <vt:lpstr>PowerPoint Presentation</vt:lpstr>
      <vt:lpstr>Strategic Recommendations</vt:lpstr>
      <vt:lpstr>Strategic Recommendations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Post-Soviet Conflict</dc:title>
  <cp:lastModifiedBy>Walter Adler</cp:lastModifiedBy>
  <cp:revision>3</cp:revision>
  <dcterms:modified xsi:type="dcterms:W3CDTF">2015-05-19T05:22:24Z</dcterms:modified>
</cp:coreProperties>
</file>