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39.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48.xml" ContentType="application/vnd.openxmlformats-officedocument.presentationml.notesSlide+xml"/>
  <Override PartName="/ppt/notesSlides/notesSlide24.xml" ContentType="application/vnd.openxmlformats-officedocument.presentationml.notesSlide+xml"/>
  <Override PartName="/ppt/notesSlides/notesSlide17.xml" ContentType="application/vnd.openxmlformats-officedocument.presentationml.notesSlide+xml"/>
  <Override PartName="/ppt/notesSlides/notesSlide47.xml" ContentType="application/vnd.openxmlformats-officedocument.presentationml.notesSlide+xml"/>
  <Override PartName="/ppt/notesSlides/notesSlide25.xml" ContentType="application/vnd.openxmlformats-officedocument.presentationml.notesSlide+xml"/>
  <Override PartName="/ppt/notesSlides/notesSlide14.xml" ContentType="application/vnd.openxmlformats-officedocument.presentationml.notesSlide+xml"/>
  <Override PartName="/ppt/notesSlides/notesSlide43.xml" ContentType="application/vnd.openxmlformats-officedocument.presentationml.notesSlide+xml"/>
  <Override PartName="/ppt/notesSlides/notesSlide37.xml" ContentType="application/vnd.openxmlformats-officedocument.presentationml.notesSlide+xml"/>
  <Override PartName="/ppt/notesSlides/notesSlide32.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5.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41.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42.xml" ContentType="application/vnd.openxmlformats-officedocument.presentationml.notesSlide+xml"/>
  <Override PartName="/ppt/notesSlides/notesSlide38.xml" ContentType="application/vnd.openxmlformats-officedocument.presentationml.notesSlide+xml"/>
  <Override PartName="/ppt/notesSlides/notesSlide28.xml" ContentType="application/vnd.openxmlformats-officedocument.presentationml.notesSlide+xml"/>
  <Override PartName="/ppt/notesSlides/notesSlide40.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45.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44.xml" ContentType="application/vnd.openxmlformats-officedocument.presentationml.notesSlide+xml"/>
  <Override PartName="/ppt/notesSlides/notesSlide46.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37.xml" ContentType="application/vnd.openxmlformats-officedocument.presentationml.slide+xml"/>
  <Override PartName="/ppt/slides/slide47.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45.xml" ContentType="application/vnd.openxmlformats-officedocument.presentationml.slide+xml"/>
  <Override PartName="/ppt/slides/slide48.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3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42.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40.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44.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46.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4.xml" Type="http://schemas.openxmlformats.org/officeDocument/2006/relationships/slide" Id="rId39"/><Relationship Target="slides/slide33.xml" Type="http://schemas.openxmlformats.org/officeDocument/2006/relationships/slide" Id="rId38"/><Relationship Target="slides/slide32.xml" Type="http://schemas.openxmlformats.org/officeDocument/2006/relationships/slide" Id="rId37"/><Relationship Target="slides/slide14.xml" Type="http://schemas.openxmlformats.org/officeDocument/2006/relationships/slide" Id="rId19"/><Relationship Target="slides/slide31.xml" Type="http://schemas.openxmlformats.org/officeDocument/2006/relationships/slide" Id="rId36"/><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25.xml" Type="http://schemas.openxmlformats.org/officeDocument/2006/relationships/slide" Id="rId30"/><Relationship Target="slides/slide7.xml" Type="http://schemas.openxmlformats.org/officeDocument/2006/relationships/slide" Id="rId12"/><Relationship Target="slides/slide26.xml" Type="http://schemas.openxmlformats.org/officeDocument/2006/relationships/slide" Id="rId31"/><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29.xml" Type="http://schemas.openxmlformats.org/officeDocument/2006/relationships/slide" Id="rId34"/><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48.xml" Type="http://schemas.openxmlformats.org/officeDocument/2006/relationships/slide" Id="rId53"/><Relationship Target="slides/slide47.xml" Type="http://schemas.openxmlformats.org/officeDocument/2006/relationships/slide" Id="rId52"/><Relationship Target="slides/slide46.xml" Type="http://schemas.openxmlformats.org/officeDocument/2006/relationships/slide" Id="rId51"/><Relationship Target="slides/slide45.xml" Type="http://schemas.openxmlformats.org/officeDocument/2006/relationships/slide" Id="rId50"/><Relationship Target="slides/slide43.xml" Type="http://schemas.openxmlformats.org/officeDocument/2006/relationships/slide" Id="rId48"/><Relationship Target="slides/slide42.xml" Type="http://schemas.openxmlformats.org/officeDocument/2006/relationships/slide" Id="rId47"/><Relationship Target="slides/slide24.xml" Type="http://schemas.openxmlformats.org/officeDocument/2006/relationships/slide" Id="rId29"/><Relationship Target="slides/slide44.xml" Type="http://schemas.openxmlformats.org/officeDocument/2006/relationships/slide" Id="rId4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presProps.xml" Type="http://schemas.openxmlformats.org/officeDocument/2006/relationships/presProps" Id="rId2"/><Relationship Target="slides/slide16.xml" Type="http://schemas.openxmlformats.org/officeDocument/2006/relationships/slide" Id="rId21"/><Relationship Target="slides/slide35.xml" Type="http://schemas.openxmlformats.org/officeDocument/2006/relationships/slide" Id="rId40"/><Relationship Target="theme/theme3.xml" Type="http://schemas.openxmlformats.org/officeDocument/2006/relationships/theme" Id="rId1"/><Relationship Target="slides/slide17.xml" Type="http://schemas.openxmlformats.org/officeDocument/2006/relationships/slide" Id="rId22"/><Relationship Target="slides/slide36.xml" Type="http://schemas.openxmlformats.org/officeDocument/2006/relationships/slide" Id="rId41"/><Relationship Target="slideMasters/slideMaster1.xml" Type="http://schemas.openxmlformats.org/officeDocument/2006/relationships/slideMaster" Id="rId4"/><Relationship Target="slides/slide18.xml" Type="http://schemas.openxmlformats.org/officeDocument/2006/relationships/slide" Id="rId23"/><Relationship Target="slides/slide37.xml" Type="http://schemas.openxmlformats.org/officeDocument/2006/relationships/slide" Id="rId42"/><Relationship Target="tableStyles.xml" Type="http://schemas.openxmlformats.org/officeDocument/2006/relationships/tableStyles" Id="rId3"/><Relationship Target="slides/slide19.xml" Type="http://schemas.openxmlformats.org/officeDocument/2006/relationships/slide" Id="rId24"/><Relationship Target="slides/slide38.xml" Type="http://schemas.openxmlformats.org/officeDocument/2006/relationships/slide" Id="rId43"/><Relationship Target="slides/slide39.xml" Type="http://schemas.openxmlformats.org/officeDocument/2006/relationships/slide" Id="rId44"/><Relationship Target="slides/slide40.xml" Type="http://schemas.openxmlformats.org/officeDocument/2006/relationships/slide" Id="rId45"/><Relationship Target="slides/slide41.xml" Type="http://schemas.openxmlformats.org/officeDocument/2006/relationships/slide" Id="rId46"/><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http://en.wikipedia.org/wiki/Flag_of_Kurdistan#cite_note-5" Type="http://schemas.openxmlformats.org/officeDocument/2006/relationships/hyperlink" TargetMode="External" Id="rId14"/><Relationship Target="http://en.wikipedia.org/wiki/Kurds" Type="http://schemas.openxmlformats.org/officeDocument/2006/relationships/hyperlink" TargetMode="External" Id="rId2"/><Relationship Target="http://en.wikipedia.org/wiki/Kurdish_culture" Type="http://schemas.openxmlformats.org/officeDocument/2006/relationships/hyperlink" TargetMode="External" Id="rId12"/><Relationship Target="http://en.wikipedia.org/wiki/Yazdanism" Type="http://schemas.openxmlformats.org/officeDocument/2006/relationships/hyperlink" TargetMode="External" Id="rId13"/><Relationship Target="../notesMasters/notesMaster1.xml" Type="http://schemas.openxmlformats.org/officeDocument/2006/relationships/notesMaster" Id="rId1"/><Relationship Target="http://en.wikipedia.org/wiki/Yazidi" Type="http://schemas.openxmlformats.org/officeDocument/2006/relationships/hyperlink" TargetMode="External" Id="rId4"/><Relationship Target="http://en.wikipedia.org/wiki/Kurdistan" Type="http://schemas.openxmlformats.org/officeDocument/2006/relationships/hyperlink" TargetMode="External" Id="rId10"/><Relationship Target="http://en.wikipedia.org/wiki/Zoroastrianism" Type="http://schemas.openxmlformats.org/officeDocument/2006/relationships/hyperlink" TargetMode="External" Id="rId3"/><Relationship Target="http://en.wikipedia.org/wiki/Kurdistan" Type="http://schemas.openxmlformats.org/officeDocument/2006/relationships/hyperlink" TargetMode="External" Id="rId11"/><Relationship Target="http://en.wikipedia.org/wiki/Kurdistan" Type="http://schemas.openxmlformats.org/officeDocument/2006/relationships/hyperlink" TargetMode="External" Id="rId9"/><Relationship Target="http://en.wikipedia.org/wiki/Kurds" Type="http://schemas.openxmlformats.org/officeDocument/2006/relationships/hyperlink" TargetMode="External" Id="rId6"/><Relationship Target="http://en.wikipedia.org/wiki/Yazdanism" Type="http://schemas.openxmlformats.org/officeDocument/2006/relationships/hyperlink" TargetMode="External" Id="rId5"/><Relationship Target="http://en.wikipedia.org/wiki/Kurdistan" Type="http://schemas.openxmlformats.org/officeDocument/2006/relationships/hyperlink" TargetMode="External" Id="rId8"/><Relationship Target="http://en.wikipedia.org/wiki/Flag_of_Kurdistan#cite_note-4" Type="http://schemas.openxmlformats.org/officeDocument/2006/relationships/hyperlink" TargetMode="External" Id="rId7"/></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 name="Shape 25"/>
        <p:cNvGrpSpPr/>
        <p:nvPr/>
      </p:nvGrpSpPr>
      <p:grpSpPr>
        <a:xfrm>
          <a:off y="0" x="0"/>
          <a:ext cy="0" cx="0"/>
          <a:chOff y="0" x="0"/>
          <a:chExt cy="0" cx="0"/>
        </a:xfrm>
      </p:grpSpPr>
      <p:sp>
        <p:nvSpPr>
          <p:cNvPr id="26" name="Shape 2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 name="Shape 2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 name="Shape 30"/>
        <p:cNvGrpSpPr/>
        <p:nvPr/>
      </p:nvGrpSpPr>
      <p:grpSpPr>
        <a:xfrm>
          <a:off y="0" x="0"/>
          <a:ext cy="0" cx="0"/>
          <a:chOff y="0" x="0"/>
          <a:chExt cy="0" cx="0"/>
        </a:xfrm>
      </p:grpSpPr>
      <p:sp>
        <p:nvSpPr>
          <p:cNvPr id="31" name="Shape 3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2" name="Shape 3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 name="Shape 35"/>
        <p:cNvGrpSpPr/>
        <p:nvPr/>
      </p:nvGrpSpPr>
      <p:grpSpPr>
        <a:xfrm>
          <a:off y="0" x="0"/>
          <a:ext cy="0" cx="0"/>
          <a:chOff y="0" x="0"/>
          <a:chExt cy="0" cx="0"/>
        </a:xfrm>
      </p:grpSpPr>
      <p:sp>
        <p:nvSpPr>
          <p:cNvPr id="36" name="Shape 3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7" name="Shape 3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1" name="Shape 41"/>
        <p:cNvGrpSpPr/>
        <p:nvPr/>
      </p:nvGrpSpPr>
      <p:grpSpPr>
        <a:xfrm>
          <a:off y="0" x="0"/>
          <a:ext cy="0" cx="0"/>
          <a:chOff y="0" x="0"/>
          <a:chExt cy="0" cx="0"/>
        </a:xfrm>
      </p:grpSpPr>
      <p:sp>
        <p:nvSpPr>
          <p:cNvPr id="42" name="Shape 4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3" name="Shape 4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 name="Shape 47"/>
        <p:cNvGrpSpPr/>
        <p:nvPr/>
      </p:nvGrpSpPr>
      <p:grpSpPr>
        <a:xfrm>
          <a:off y="0" x="0"/>
          <a:ext cy="0" cx="0"/>
          <a:chOff y="0" x="0"/>
          <a:chExt cy="0" cx="0"/>
        </a:xfrm>
      </p:grpSpPr>
      <p:sp>
        <p:nvSpPr>
          <p:cNvPr id="48" name="Shape 4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9" name="Shape 4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3" name="Shape 53"/>
        <p:cNvGrpSpPr/>
        <p:nvPr/>
      </p:nvGrpSpPr>
      <p:grpSpPr>
        <a:xfrm>
          <a:off y="0" x="0"/>
          <a:ext cy="0" cx="0"/>
          <a:chOff y="0" x="0"/>
          <a:chExt cy="0" cx="0"/>
        </a:xfrm>
      </p:grpSpPr>
      <p:sp>
        <p:nvSpPr>
          <p:cNvPr id="54" name="Shape 5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5" name="Shape 5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9" name="Shape 59"/>
        <p:cNvGrpSpPr/>
        <p:nvPr/>
      </p:nvGrpSpPr>
      <p:grpSpPr>
        <a:xfrm>
          <a:off y="0" x="0"/>
          <a:ext cy="0" cx="0"/>
          <a:chOff y="0" x="0"/>
          <a:chExt cy="0" cx="0"/>
        </a:xfrm>
      </p:grpSpPr>
      <p:sp>
        <p:nvSpPr>
          <p:cNvPr id="60" name="Shape 6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1" name="Shape 6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5" name="Shape 65"/>
        <p:cNvGrpSpPr/>
        <p:nvPr/>
      </p:nvGrpSpPr>
      <p:grpSpPr>
        <a:xfrm>
          <a:off y="0" x="0"/>
          <a:ext cy="0" cx="0"/>
          <a:chOff y="0" x="0"/>
          <a:chExt cy="0" cx="0"/>
        </a:xfrm>
      </p:grpSpPr>
      <p:sp>
        <p:nvSpPr>
          <p:cNvPr id="66" name="Shape 6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7" name="Shape 6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1" name="Shape 71"/>
        <p:cNvGrpSpPr/>
        <p:nvPr/>
      </p:nvGrpSpPr>
      <p:grpSpPr>
        <a:xfrm>
          <a:off y="0" x="0"/>
          <a:ext cy="0" cx="0"/>
          <a:chOff y="0" x="0"/>
          <a:chExt cy="0" cx="0"/>
        </a:xfrm>
      </p:grpSpPr>
      <p:sp>
        <p:nvSpPr>
          <p:cNvPr id="72" name="Shape 7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3" name="Shape 7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6" name="Shape 76"/>
        <p:cNvGrpSpPr/>
        <p:nvPr/>
      </p:nvGrpSpPr>
      <p:grpSpPr>
        <a:xfrm>
          <a:off y="0" x="0"/>
          <a:ext cy="0" cx="0"/>
          <a:chOff y="0" x="0"/>
          <a:chExt cy="0" cx="0"/>
        </a:xfrm>
      </p:grpSpPr>
      <p:sp>
        <p:nvSpPr>
          <p:cNvPr id="77" name="Shape 7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8" name="Shape 7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2" name="Shape 82"/>
        <p:cNvGrpSpPr/>
        <p:nvPr/>
      </p:nvGrpSpPr>
      <p:grpSpPr>
        <a:xfrm>
          <a:off y="0" x="0"/>
          <a:ext cy="0" cx="0"/>
          <a:chOff y="0" x="0"/>
          <a:chExt cy="0" cx="0"/>
        </a:xfrm>
      </p:grpSpPr>
      <p:sp>
        <p:nvSpPr>
          <p:cNvPr id="83" name="Shape 8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4" name="Shape 8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7" name="Shape 87"/>
        <p:cNvGrpSpPr/>
        <p:nvPr/>
      </p:nvGrpSpPr>
      <p:grpSpPr>
        <a:xfrm>
          <a:off y="0" x="0"/>
          <a:ext cy="0" cx="0"/>
          <a:chOff y="0" x="0"/>
          <a:chExt cy="0" cx="0"/>
        </a:xfrm>
      </p:grpSpPr>
      <p:sp>
        <p:nvSpPr>
          <p:cNvPr id="88" name="Shape 8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9" name="Shape 8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4" name="Shape 94"/>
        <p:cNvGrpSpPr/>
        <p:nvPr/>
      </p:nvGrpSpPr>
      <p:grpSpPr>
        <a:xfrm>
          <a:off y="0" x="0"/>
          <a:ext cy="0" cx="0"/>
          <a:chOff y="0" x="0"/>
          <a:chExt cy="0" cx="0"/>
        </a:xfrm>
      </p:grpSpPr>
      <p:sp>
        <p:nvSpPr>
          <p:cNvPr id="95" name="Shape 9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96" name="Shape 9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roughly 7 million Kurds living in Iran, 5 million are Sunnis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0" name="Shape 100"/>
        <p:cNvGrpSpPr/>
        <p:nvPr/>
      </p:nvGrpSpPr>
      <p:grpSpPr>
        <a:xfrm>
          <a:off y="0" x="0"/>
          <a:ext cy="0" cx="0"/>
          <a:chOff y="0" x="0"/>
          <a:chExt cy="0" cx="0"/>
        </a:xfrm>
      </p:grpSpPr>
      <p:sp>
        <p:nvSpPr>
          <p:cNvPr id="101" name="Shape 10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2" name="Shape 10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6" name="Shape 106"/>
        <p:cNvGrpSpPr/>
        <p:nvPr/>
      </p:nvGrpSpPr>
      <p:grpSpPr>
        <a:xfrm>
          <a:off y="0" x="0"/>
          <a:ext cy="0" cx="0"/>
          <a:chOff y="0" x="0"/>
          <a:chExt cy="0" cx="0"/>
        </a:xfrm>
      </p:grpSpPr>
      <p:sp>
        <p:nvSpPr>
          <p:cNvPr id="107" name="Shape 10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8" name="Shape 10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2" name="Shape 112"/>
        <p:cNvGrpSpPr/>
        <p:nvPr/>
      </p:nvGrpSpPr>
      <p:grpSpPr>
        <a:xfrm>
          <a:off y="0" x="0"/>
          <a:ext cy="0" cx="0"/>
          <a:chOff y="0" x="0"/>
          <a:chExt cy="0" cx="0"/>
        </a:xfrm>
      </p:grpSpPr>
      <p:sp>
        <p:nvSpPr>
          <p:cNvPr id="113" name="Shape 11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14" name="Shape 11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8" name="Shape 118"/>
        <p:cNvGrpSpPr/>
        <p:nvPr/>
      </p:nvGrpSpPr>
      <p:grpSpPr>
        <a:xfrm>
          <a:off y="0" x="0"/>
          <a:ext cy="0" cx="0"/>
          <a:chOff y="0" x="0"/>
          <a:chExt cy="0" cx="0"/>
        </a:xfrm>
      </p:grpSpPr>
      <p:sp>
        <p:nvSpPr>
          <p:cNvPr id="119" name="Shape 11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0" name="Shape 12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4" name="Shape 124"/>
        <p:cNvGrpSpPr/>
        <p:nvPr/>
      </p:nvGrpSpPr>
      <p:grpSpPr>
        <a:xfrm>
          <a:off y="0" x="0"/>
          <a:ext cy="0" cx="0"/>
          <a:chOff y="0" x="0"/>
          <a:chExt cy="0" cx="0"/>
        </a:xfrm>
      </p:grpSpPr>
      <p:sp>
        <p:nvSpPr>
          <p:cNvPr id="125" name="Shape 12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6" name="Shape 12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2" name="Shape 132"/>
        <p:cNvGrpSpPr/>
        <p:nvPr/>
      </p:nvGrpSpPr>
      <p:grpSpPr>
        <a:xfrm>
          <a:off y="0" x="0"/>
          <a:ext cy="0" cx="0"/>
          <a:chOff y="0" x="0"/>
          <a:chExt cy="0" cx="0"/>
        </a:xfrm>
      </p:grpSpPr>
      <p:sp>
        <p:nvSpPr>
          <p:cNvPr id="133" name="Shape 13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34" name="Shape 13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8" name="Shape 138"/>
        <p:cNvGrpSpPr/>
        <p:nvPr/>
      </p:nvGrpSpPr>
      <p:grpSpPr>
        <a:xfrm>
          <a:off y="0" x="0"/>
          <a:ext cy="0" cx="0"/>
          <a:chOff y="0" x="0"/>
          <a:chExt cy="0" cx="0"/>
        </a:xfrm>
      </p:grpSpPr>
      <p:sp>
        <p:nvSpPr>
          <p:cNvPr id="139" name="Shape 13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40" name="Shape 14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3" name="Shape 143"/>
        <p:cNvGrpSpPr/>
        <p:nvPr/>
      </p:nvGrpSpPr>
      <p:grpSpPr>
        <a:xfrm>
          <a:off y="0" x="0"/>
          <a:ext cy="0" cx="0"/>
          <a:chOff y="0" x="0"/>
          <a:chExt cy="0" cx="0"/>
        </a:xfrm>
      </p:grpSpPr>
      <p:sp>
        <p:nvSpPr>
          <p:cNvPr id="144" name="Shape 14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45" name="Shape 14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9" name="Shape 149"/>
        <p:cNvGrpSpPr/>
        <p:nvPr/>
      </p:nvGrpSpPr>
      <p:grpSpPr>
        <a:xfrm>
          <a:off y="0" x="0"/>
          <a:ext cy="0" cx="0"/>
          <a:chOff y="0" x="0"/>
          <a:chExt cy="0" cx="0"/>
        </a:xfrm>
      </p:grpSpPr>
      <p:sp>
        <p:nvSpPr>
          <p:cNvPr id="150" name="Shape 15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1" name="Shape 15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5" name="Shape 155"/>
        <p:cNvGrpSpPr/>
        <p:nvPr/>
      </p:nvGrpSpPr>
      <p:grpSpPr>
        <a:xfrm>
          <a:off y="0" x="0"/>
          <a:ext cy="0" cx="0"/>
          <a:chOff y="0" x="0"/>
          <a:chExt cy="0" cx="0"/>
        </a:xfrm>
      </p:grpSpPr>
      <p:sp>
        <p:nvSpPr>
          <p:cNvPr id="156" name="Shape 15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7" name="Shape 15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1" name="Shape 161"/>
        <p:cNvGrpSpPr/>
        <p:nvPr/>
      </p:nvGrpSpPr>
      <p:grpSpPr>
        <a:xfrm>
          <a:off y="0" x="0"/>
          <a:ext cy="0" cx="0"/>
          <a:chOff y="0" x="0"/>
          <a:chExt cy="0" cx="0"/>
        </a:xfrm>
      </p:grpSpPr>
      <p:sp>
        <p:nvSpPr>
          <p:cNvPr id="162" name="Shape 16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3" name="Shape 16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6" name="Shape 166"/>
        <p:cNvGrpSpPr/>
        <p:nvPr/>
      </p:nvGrpSpPr>
      <p:grpSpPr>
        <a:xfrm>
          <a:off y="0" x="0"/>
          <a:ext cy="0" cx="0"/>
          <a:chOff y="0" x="0"/>
          <a:chExt cy="0" cx="0"/>
        </a:xfrm>
      </p:grpSpPr>
      <p:sp>
        <p:nvSpPr>
          <p:cNvPr id="167" name="Shape 16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8" name="Shape 16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3" name="Shape 173"/>
        <p:cNvGrpSpPr/>
        <p:nvPr/>
      </p:nvGrpSpPr>
      <p:grpSpPr>
        <a:xfrm>
          <a:off y="0" x="0"/>
          <a:ext cy="0" cx="0"/>
          <a:chOff y="0" x="0"/>
          <a:chExt cy="0" cx="0"/>
        </a:xfrm>
      </p:grpSpPr>
      <p:sp>
        <p:nvSpPr>
          <p:cNvPr id="174" name="Shape 17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75" name="Shape 17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152727"/>
              </a:lnSpc>
              <a:spcBef>
                <a:spcPts val="600"/>
              </a:spcBef>
              <a:spcAft>
                <a:spcPts val="600"/>
              </a:spcAft>
              <a:buClr>
                <a:schemeClr val="dk1"/>
              </a:buClr>
              <a:buSzPct val="100000"/>
              <a:buFont typeface="Arial"/>
              <a:buNone/>
            </a:pPr>
            <a:r>
              <a:rPr lang="en"/>
              <a:t>The Zagros Mountains has served as a buffer zone to keep out Turks, Persians and Arabs and has allowed Kurdish culture in this region to flourish.</a:t>
            </a:r>
            <a:r>
              <a:rPr lang="en">
                <a:solidFill>
                  <a:srgbClr val="252525"/>
                </a:solidFill>
              </a:rPr>
              <a:t>The main Kurdish characteristic of the flag is the blazing golden sun emblem (called a "Roj") at the center, which is an ancient religious and cultural symbol among the </a:t>
            </a:r>
            <a:r>
              <a:rPr lang="en">
                <a:solidFill>
                  <a:srgbClr val="0B0080"/>
                </a:solidFill>
                <a:hlinkClick r:id="rId2"/>
              </a:rPr>
              <a:t>Kurds</a:t>
            </a:r>
            <a:r>
              <a:rPr lang="en">
                <a:solidFill>
                  <a:srgbClr val="252525"/>
                </a:solidFill>
              </a:rPr>
              <a:t> and synonymous with fire in representing wisdom in </a:t>
            </a:r>
            <a:r>
              <a:rPr lang="en">
                <a:solidFill>
                  <a:srgbClr val="0B0080"/>
                </a:solidFill>
                <a:hlinkClick r:id="rId3"/>
              </a:rPr>
              <a:t>Zoroastrianism</a:t>
            </a:r>
            <a:r>
              <a:rPr lang="en">
                <a:solidFill>
                  <a:srgbClr val="252525"/>
                </a:solidFill>
              </a:rPr>
              <a:t> and </a:t>
            </a:r>
            <a:r>
              <a:rPr lang="en">
                <a:solidFill>
                  <a:srgbClr val="0B0080"/>
                </a:solidFill>
                <a:hlinkClick r:id="rId4"/>
              </a:rPr>
              <a:t>Yezidi</a:t>
            </a:r>
            <a:r>
              <a:rPr lang="en">
                <a:solidFill>
                  <a:srgbClr val="252525"/>
                </a:solidFill>
              </a:rPr>
              <a:t>religion. The sun disk of the emblem has 21 rays, equal in size and shape. The number 21 holds importance in the ancient</a:t>
            </a:r>
            <a:r>
              <a:rPr lang="en">
                <a:solidFill>
                  <a:srgbClr val="0B0080"/>
                </a:solidFill>
                <a:hlinkClick r:id="rId5"/>
              </a:rPr>
              <a:t>Yazdani</a:t>
            </a:r>
            <a:r>
              <a:rPr lang="en">
                <a:solidFill>
                  <a:srgbClr val="252525"/>
                </a:solidFill>
              </a:rPr>
              <a:t> religious traditions of the </a:t>
            </a:r>
            <a:r>
              <a:rPr lang="en">
                <a:solidFill>
                  <a:srgbClr val="0B0080"/>
                </a:solidFill>
                <a:hlinkClick r:id="rId6"/>
              </a:rPr>
              <a:t>Kurds</a:t>
            </a:r>
            <a:r>
              <a:rPr lang="en">
                <a:solidFill>
                  <a:srgbClr val="252525"/>
                </a:solidFill>
              </a:rPr>
              <a:t>.</a:t>
            </a:r>
            <a:r>
              <a:rPr baseline="30000" sz="1300" lang="en">
                <a:solidFill>
                  <a:srgbClr val="0B0080"/>
                </a:solidFill>
                <a:hlinkClick r:id="rId7"/>
              </a:rPr>
              <a:t>[4]</a:t>
            </a:r>
          </a:p>
          <a:p>
            <a:pPr rtl="0" lvl="0">
              <a:lnSpc>
                <a:spcPct val="152727"/>
              </a:lnSpc>
              <a:spcBef>
                <a:spcPts val="600"/>
              </a:spcBef>
              <a:spcAft>
                <a:spcPts val="600"/>
              </a:spcAft>
              <a:buClr>
                <a:schemeClr val="dk1"/>
              </a:buClr>
              <a:buSzPct val="100000"/>
              <a:buFont typeface="Arial"/>
              <a:buNone/>
            </a:pPr>
            <a:r>
              <a:rPr lang="en">
                <a:solidFill>
                  <a:srgbClr val="252525"/>
                </a:solidFill>
              </a:rPr>
              <a:t>The symbolism of the colors are:</a:t>
            </a:r>
          </a:p>
          <a:p>
            <a:pPr rtl="0" lvl="0" indent="-298450" marL="685800">
              <a:lnSpc>
                <a:spcPct val="152727"/>
              </a:lnSpc>
              <a:spcBef>
                <a:spcPts val="300"/>
              </a:spcBef>
              <a:spcAft>
                <a:spcPts val="100"/>
              </a:spcAft>
              <a:buClr>
                <a:srgbClr val="252525"/>
              </a:buClr>
              <a:buSzPct val="100000"/>
              <a:buFont typeface="Arial"/>
              <a:buChar char="●"/>
            </a:pPr>
            <a:r>
              <a:rPr lang="en">
                <a:solidFill>
                  <a:srgbClr val="252525"/>
                </a:solidFill>
              </a:rPr>
              <a:t>Red symbolizes the blood of martyrs of </a:t>
            </a:r>
            <a:r>
              <a:rPr lang="en">
                <a:solidFill>
                  <a:srgbClr val="0B0080"/>
                </a:solidFill>
                <a:hlinkClick r:id="rId8"/>
              </a:rPr>
              <a:t>Kurdistan</a:t>
            </a:r>
            <a:r>
              <a:rPr lang="en">
                <a:solidFill>
                  <a:srgbClr val="252525"/>
                </a:solidFill>
              </a:rPr>
              <a:t> and the continued struggle for the freedom and dignity for </a:t>
            </a:r>
            <a:r>
              <a:rPr lang="en">
                <a:solidFill>
                  <a:srgbClr val="0B0080"/>
                </a:solidFill>
                <a:hlinkClick r:id="rId9"/>
              </a:rPr>
              <a:t>Kurdistan</a:t>
            </a:r>
            <a:r>
              <a:rPr lang="en">
                <a:solidFill>
                  <a:srgbClr val="252525"/>
                </a:solidFill>
              </a:rPr>
              <a:t> and its people.</a:t>
            </a:r>
          </a:p>
          <a:p>
            <a:pPr rtl="0" lvl="0" indent="-298450" marL="685800">
              <a:lnSpc>
                <a:spcPct val="152727"/>
              </a:lnSpc>
              <a:spcBef>
                <a:spcPts val="300"/>
              </a:spcBef>
              <a:spcAft>
                <a:spcPts val="100"/>
              </a:spcAft>
              <a:buClr>
                <a:srgbClr val="252525"/>
              </a:buClr>
              <a:buSzPct val="100000"/>
              <a:buFont typeface="Arial"/>
              <a:buChar char="●"/>
            </a:pPr>
            <a:r>
              <a:rPr lang="en">
                <a:solidFill>
                  <a:srgbClr val="252525"/>
                </a:solidFill>
              </a:rPr>
              <a:t>Green expresses the beauty and the landscapes of </a:t>
            </a:r>
            <a:r>
              <a:rPr lang="en">
                <a:solidFill>
                  <a:srgbClr val="0B0080"/>
                </a:solidFill>
                <a:hlinkClick r:id="rId10"/>
              </a:rPr>
              <a:t>Kurdistan</a:t>
            </a:r>
            <a:r>
              <a:rPr lang="en">
                <a:solidFill>
                  <a:srgbClr val="252525"/>
                </a:solidFill>
              </a:rPr>
              <a:t>.</a:t>
            </a:r>
          </a:p>
          <a:p>
            <a:pPr rtl="0" lvl="0" indent="-298450" marL="685800">
              <a:lnSpc>
                <a:spcPct val="152727"/>
              </a:lnSpc>
              <a:spcBef>
                <a:spcPts val="300"/>
              </a:spcBef>
              <a:spcAft>
                <a:spcPts val="100"/>
              </a:spcAft>
              <a:buClr>
                <a:srgbClr val="252525"/>
              </a:buClr>
              <a:buSzPct val="100000"/>
              <a:buFont typeface="Arial"/>
              <a:buChar char="●"/>
            </a:pPr>
            <a:r>
              <a:rPr lang="en">
                <a:solidFill>
                  <a:srgbClr val="252525"/>
                </a:solidFill>
              </a:rPr>
              <a:t>White expresses peace, equality and freedom for all those who live in </a:t>
            </a:r>
            <a:r>
              <a:rPr lang="en">
                <a:solidFill>
                  <a:srgbClr val="0B0080"/>
                </a:solidFill>
                <a:hlinkClick r:id="rId11"/>
              </a:rPr>
              <a:t>Kurdistan</a:t>
            </a:r>
            <a:r>
              <a:rPr lang="en">
                <a:solidFill>
                  <a:srgbClr val="252525"/>
                </a:solidFill>
              </a:rPr>
              <a:t> no matter of ethnicity or religion.</a:t>
            </a:r>
          </a:p>
          <a:p>
            <a:pPr rtl="0" lvl="0" indent="-298450" marL="685800">
              <a:lnSpc>
                <a:spcPct val="152727"/>
              </a:lnSpc>
              <a:spcBef>
                <a:spcPts val="300"/>
              </a:spcBef>
              <a:spcAft>
                <a:spcPts val="100"/>
              </a:spcAft>
              <a:buClr>
                <a:srgbClr val="252525"/>
              </a:buClr>
              <a:buSzPct val="100000"/>
              <a:buFont typeface="Arial"/>
              <a:buChar char="●"/>
            </a:pPr>
            <a:r>
              <a:rPr lang="en">
                <a:solidFill>
                  <a:srgbClr val="252525"/>
                </a:solidFill>
              </a:rPr>
              <a:t>Yellow represents the source of life and light of the people, while the sun represents the ancient </a:t>
            </a:r>
            <a:r>
              <a:rPr lang="en">
                <a:solidFill>
                  <a:srgbClr val="0B0080"/>
                </a:solidFill>
                <a:hlinkClick r:id="rId12"/>
              </a:rPr>
              <a:t>Kurdish</a:t>
            </a:r>
            <a:r>
              <a:rPr lang="en">
                <a:solidFill>
                  <a:srgbClr val="252525"/>
                </a:solidFill>
              </a:rPr>
              <a:t> religion </a:t>
            </a:r>
            <a:r>
              <a:rPr lang="en">
                <a:solidFill>
                  <a:srgbClr val="0B0080"/>
                </a:solidFill>
                <a:hlinkClick r:id="rId13"/>
              </a:rPr>
              <a:t>Yazdanism</a:t>
            </a:r>
            <a:r>
              <a:rPr lang="en">
                <a:solidFill>
                  <a:srgbClr val="252525"/>
                </a:solidFill>
              </a:rPr>
              <a:t> </a:t>
            </a:r>
            <a:r>
              <a:rPr baseline="30000" sz="1300" lang="en">
                <a:solidFill>
                  <a:srgbClr val="0B0080"/>
                </a:solidFill>
                <a:hlinkClick r:id="rId14"/>
              </a:rPr>
              <a:t>[5]</a:t>
            </a:r>
          </a:p>
          <a:p>
            <a:pPr>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9" name="Shape 179"/>
        <p:cNvGrpSpPr/>
        <p:nvPr/>
      </p:nvGrpSpPr>
      <p:grpSpPr>
        <a:xfrm>
          <a:off y="0" x="0"/>
          <a:ext cy="0" cx="0"/>
          <a:chOff y="0" x="0"/>
          <a:chExt cy="0" cx="0"/>
        </a:xfrm>
      </p:grpSpPr>
      <p:sp>
        <p:nvSpPr>
          <p:cNvPr id="180" name="Shape 18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1" name="Shape 18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This differs from the Kurds in Turkey who write using latin script;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5" name="Shape 185"/>
        <p:cNvGrpSpPr/>
        <p:nvPr/>
      </p:nvGrpSpPr>
      <p:grpSpPr>
        <a:xfrm>
          <a:off y="0" x="0"/>
          <a:ext cy="0" cx="0"/>
          <a:chOff y="0" x="0"/>
          <a:chExt cy="0" cx="0"/>
        </a:xfrm>
      </p:grpSpPr>
      <p:sp>
        <p:nvSpPr>
          <p:cNvPr id="186" name="Shape 18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7" name="Shape 18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Treaty of Sevres would have granted Kurds an independent state following WWI.  However, in 1923, after revolution in Turkey, Kurdish areas in Turkey ended up coming under control of Turks and King Faisal in Iraq convinced Brits to give him Iraqi Kurdistan section.  This was the beginning of many failed promises and betrayals.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1" name="Shape 191"/>
        <p:cNvGrpSpPr/>
        <p:nvPr/>
      </p:nvGrpSpPr>
      <p:grpSpPr>
        <a:xfrm>
          <a:off y="0" x="0"/>
          <a:ext cy="0" cx="0"/>
          <a:chOff y="0" x="0"/>
          <a:chExt cy="0" cx="0"/>
        </a:xfrm>
      </p:grpSpPr>
      <p:sp>
        <p:nvSpPr>
          <p:cNvPr id="192" name="Shape 19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93" name="Shape 19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Ba’ath party was essentially Arab nationalist party.  The mere existence of Kurds in Iraq did not fit with the image of the dominant Arab rebuilding Mesopotamia that Saddam was trying to sell.  Hostilities led to the Kurdish militia, the Peshmerga essentially taking over the Iraqi Kurdistan region, and a bombing campaign by the Iraqi government that continued through 1975</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7" name="Shape 197"/>
        <p:cNvGrpSpPr/>
        <p:nvPr/>
      </p:nvGrpSpPr>
      <p:grpSpPr>
        <a:xfrm>
          <a:off y="0" x="0"/>
          <a:ext cy="0" cx="0"/>
          <a:chOff y="0" x="0"/>
          <a:chExt cy="0" cx="0"/>
        </a:xfrm>
      </p:grpSpPr>
      <p:sp>
        <p:nvSpPr>
          <p:cNvPr id="198" name="Shape 19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99" name="Shape 19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The Kurds were funded and armed by the Iranians, but in 1975 Iraq and Iran signed peace treaty.  The Iranians pulled all support for the Kurds and the Kurds were crushed by the Iraqi military.  They created a buffer around Iraqi Kurdistan resulting in the destruction of 1500+ Kurdish villages.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2" name="Shape 202"/>
        <p:cNvGrpSpPr/>
        <p:nvPr/>
      </p:nvGrpSpPr>
      <p:grpSpPr>
        <a:xfrm>
          <a:off y="0" x="0"/>
          <a:ext cy="0" cx="0"/>
          <a:chOff y="0" x="0"/>
          <a:chExt cy="0" cx="0"/>
        </a:xfrm>
      </p:grpSpPr>
      <p:sp>
        <p:nvSpPr>
          <p:cNvPr id="203" name="Shape 20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04" name="Shape 20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9" name="Shape 209"/>
        <p:cNvGrpSpPr/>
        <p:nvPr/>
      </p:nvGrpSpPr>
      <p:grpSpPr>
        <a:xfrm>
          <a:off y="0" x="0"/>
          <a:ext cy="0" cx="0"/>
          <a:chOff y="0" x="0"/>
          <a:chExt cy="0" cx="0"/>
        </a:xfrm>
      </p:grpSpPr>
      <p:sp>
        <p:nvSpPr>
          <p:cNvPr id="210" name="Shape 21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11" name="Shape 21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Basic policy of war between Iraq and Iran.  Saddam feared, perhaps rightfully so, that the Kurds would side with Iran.  </a:t>
            </a:r>
            <a:r>
              <a:rPr lang="en">
                <a:solidFill>
                  <a:schemeClr val="dk1"/>
                </a:solidFill>
              </a:rPr>
              <a:t>Talabani was labeled as an agent of Iran.  </a:t>
            </a:r>
            <a:r>
              <a:rPr lang="en"/>
              <a:t>Saddam appointed his cousin, ‘Ali Hassan al-Majjid aka Chemical Ali to control northern bureau.  Relocations, chemical attacks, systematic disappearances, genocide.  Turkey denied Kurds entry in Turkey at the time based on fears of own insurrection of their Kurds.  Iran allowed 100,000 Kurds into the country.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4" name="Shape 214"/>
        <p:cNvGrpSpPr/>
        <p:nvPr/>
      </p:nvGrpSpPr>
      <p:grpSpPr>
        <a:xfrm>
          <a:off y="0" x="0"/>
          <a:ext cy="0" cx="0"/>
          <a:chOff y="0" x="0"/>
          <a:chExt cy="0" cx="0"/>
        </a:xfrm>
      </p:grpSpPr>
      <p:sp>
        <p:nvSpPr>
          <p:cNvPr id="215" name="Shape 21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16" name="Shape 21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0" name="Shape 220"/>
        <p:cNvGrpSpPr/>
        <p:nvPr/>
      </p:nvGrpSpPr>
      <p:grpSpPr>
        <a:xfrm>
          <a:off y="0" x="0"/>
          <a:ext cy="0" cx="0"/>
          <a:chOff y="0" x="0"/>
          <a:chExt cy="0" cx="0"/>
        </a:xfrm>
      </p:grpSpPr>
      <p:sp>
        <p:nvSpPr>
          <p:cNvPr id="221" name="Shape 22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22" name="Shape 22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Erbil, Kirkuk and whole northern region was seized by mix of Peshmerga and roughly 60,000 Iraqi soldiers who switched sides.  U.S. did not support Kurdish and Iraqi army insurrection.  It’s thought that they did not want to see Iraq broken up.  It would have made region unstable and they needed to heed Turkey’s wishes as they were NATO members.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7" name="Shape 227"/>
        <p:cNvGrpSpPr/>
        <p:nvPr/>
      </p:nvGrpSpPr>
      <p:grpSpPr>
        <a:xfrm>
          <a:off y="0" x="0"/>
          <a:ext cy="0" cx="0"/>
          <a:chOff y="0" x="0"/>
          <a:chExt cy="0" cx="0"/>
        </a:xfrm>
      </p:grpSpPr>
      <p:sp>
        <p:nvSpPr>
          <p:cNvPr id="228" name="Shape 2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29" name="Shape 22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sz="1200" lang="en"/>
              <a:t>U.S. and allies implemented No-fly Zone.  Saddam’s army were easy prey for Peshmerga in the mountains without air support. Saddam forced to pull troops.  Barzani was more moderate, for autonomy.  Talabani wanted independent Kurdistan.  They bargained and made the goal to be a federation within a unified Iraq.  </a:t>
            </a:r>
          </a:p>
          <a:p>
            <a:pPr>
              <a:spcBef>
                <a:spcPts val="0"/>
              </a:spcBef>
              <a:buNone/>
            </a:pPr>
            <a:r>
              <a:t/>
            </a:r>
            <a:endParaRPr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4" name="Shape 234"/>
        <p:cNvGrpSpPr/>
        <p:nvPr/>
      </p:nvGrpSpPr>
      <p:grpSpPr>
        <a:xfrm>
          <a:off y="0" x="0"/>
          <a:ext cy="0" cx="0"/>
          <a:chOff y="0" x="0"/>
          <a:chExt cy="0" cx="0"/>
        </a:xfrm>
      </p:grpSpPr>
      <p:sp>
        <p:nvSpPr>
          <p:cNvPr id="235" name="Shape 23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36" name="Shape 23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Poor economic situation opened up the door to ethnic, tribal, religious warfare.  PUK was supported by Iran, KDP had ties to Turkey.  PKK was attacking Turkey from Iraqi Kurdistan.  Iraqi Kurds and Turkish troops acted in unison to destroy PKK peshmerga.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0" name="Shape 240"/>
        <p:cNvGrpSpPr/>
        <p:nvPr/>
      </p:nvGrpSpPr>
      <p:grpSpPr>
        <a:xfrm>
          <a:off y="0" x="0"/>
          <a:ext cy="0" cx="0"/>
          <a:chOff y="0" x="0"/>
          <a:chExt cy="0" cx="0"/>
        </a:xfrm>
      </p:grpSpPr>
      <p:sp>
        <p:nvSpPr>
          <p:cNvPr id="241" name="Shape 24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42" name="Shape 24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Barzani asked Saddam for help in vanquishing PUK, and accused Talabani as being a tool of Iran.  Reconciliation in 1998 led to statebuilding efforts.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7" name="Shape 247"/>
        <p:cNvGrpSpPr/>
        <p:nvPr/>
      </p:nvGrpSpPr>
      <p:grpSpPr>
        <a:xfrm>
          <a:off y="0" x="0"/>
          <a:ext cy="0" cx="0"/>
          <a:chOff y="0" x="0"/>
          <a:chExt cy="0" cx="0"/>
        </a:xfrm>
      </p:grpSpPr>
      <p:sp>
        <p:nvSpPr>
          <p:cNvPr id="248" name="Shape 24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49" name="Shape 24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Turkey did not let U.S. use bases from north of Iraq, so Peshmerga cooperation was essential.  George W. Bush with Massoud Barzani, something unthinkable prior to the invasion of Iraq.  Constitution made Kurdish language official, allowed Kurds to open embassies abroad,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3" name="Shape 253"/>
        <p:cNvGrpSpPr/>
        <p:nvPr/>
      </p:nvGrpSpPr>
      <p:grpSpPr>
        <a:xfrm>
          <a:off y="0" x="0"/>
          <a:ext cy="0" cx="0"/>
          <a:chOff y="0" x="0"/>
          <a:chExt cy="0" cx="0"/>
        </a:xfrm>
      </p:grpSpPr>
      <p:sp>
        <p:nvSpPr>
          <p:cNvPr id="254" name="Shape 25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55" name="Shape 25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0" name="Shape 260"/>
        <p:cNvGrpSpPr/>
        <p:nvPr/>
      </p:nvGrpSpPr>
      <p:grpSpPr>
        <a:xfrm>
          <a:off y="0" x="0"/>
          <a:ext cy="0" cx="0"/>
          <a:chOff y="0" x="0"/>
          <a:chExt cy="0" cx="0"/>
        </a:xfrm>
      </p:grpSpPr>
      <p:sp>
        <p:nvSpPr>
          <p:cNvPr id="261" name="Shape 26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62" name="Shape 26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5" name="Shape 265"/>
        <p:cNvGrpSpPr/>
        <p:nvPr/>
      </p:nvGrpSpPr>
      <p:grpSpPr>
        <a:xfrm>
          <a:off y="0" x="0"/>
          <a:ext cy="0" cx="0"/>
          <a:chOff y="0" x="0"/>
          <a:chExt cy="0" cx="0"/>
        </a:xfrm>
      </p:grpSpPr>
      <p:sp>
        <p:nvSpPr>
          <p:cNvPr id="266" name="Shape 26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67" name="Shape 26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2" name="Shape 272"/>
        <p:cNvGrpSpPr/>
        <p:nvPr/>
      </p:nvGrpSpPr>
      <p:grpSpPr>
        <a:xfrm>
          <a:off y="0" x="0"/>
          <a:ext cy="0" cx="0"/>
          <a:chOff y="0" x="0"/>
          <a:chExt cy="0" cx="0"/>
        </a:xfrm>
      </p:grpSpPr>
      <p:sp>
        <p:nvSpPr>
          <p:cNvPr id="273" name="Shape 27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4" name="Shape 27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8" name="Shape 278"/>
        <p:cNvGrpSpPr/>
        <p:nvPr/>
      </p:nvGrpSpPr>
      <p:grpSpPr>
        <a:xfrm>
          <a:off y="0" x="0"/>
          <a:ext cy="0" cx="0"/>
          <a:chOff y="0" x="0"/>
          <a:chExt cy="0" cx="0"/>
        </a:xfrm>
      </p:grpSpPr>
      <p:sp>
        <p:nvSpPr>
          <p:cNvPr id="279" name="Shape 27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80" name="Shape 28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4" name="Shape 284"/>
        <p:cNvGrpSpPr/>
        <p:nvPr/>
      </p:nvGrpSpPr>
      <p:grpSpPr>
        <a:xfrm>
          <a:off y="0" x="0"/>
          <a:ext cy="0" cx="0"/>
          <a:chOff y="0" x="0"/>
          <a:chExt cy="0" cx="0"/>
        </a:xfrm>
      </p:grpSpPr>
      <p:sp>
        <p:nvSpPr>
          <p:cNvPr id="285" name="Shape 28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86" name="Shape 28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0" name="Shape 290"/>
        <p:cNvGrpSpPr/>
        <p:nvPr/>
      </p:nvGrpSpPr>
      <p:grpSpPr>
        <a:xfrm>
          <a:off y="0" x="0"/>
          <a:ext cy="0" cx="0"/>
          <a:chOff y="0" x="0"/>
          <a:chExt cy="0" cx="0"/>
        </a:xfrm>
      </p:grpSpPr>
      <p:sp>
        <p:nvSpPr>
          <p:cNvPr id="291" name="Shape 29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92" name="Shape 29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6" name="Shape 296"/>
        <p:cNvGrpSpPr/>
        <p:nvPr/>
      </p:nvGrpSpPr>
      <p:grpSpPr>
        <a:xfrm>
          <a:off y="0" x="0"/>
          <a:ext cy="0" cx="0"/>
          <a:chOff y="0" x="0"/>
          <a:chExt cy="0" cx="0"/>
        </a:xfrm>
      </p:grpSpPr>
      <p:sp>
        <p:nvSpPr>
          <p:cNvPr id="297" name="Shape 29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98" name="Shape 29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2" name="Shape 302"/>
        <p:cNvGrpSpPr/>
        <p:nvPr/>
      </p:nvGrpSpPr>
      <p:grpSpPr>
        <a:xfrm>
          <a:off y="0" x="0"/>
          <a:ext cy="0" cx="0"/>
          <a:chOff y="0" x="0"/>
          <a:chExt cy="0" cx="0"/>
        </a:xfrm>
      </p:grpSpPr>
      <p:sp>
        <p:nvSpPr>
          <p:cNvPr id="303" name="Shape 30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04" name="Shape 30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7" name="Shape 307"/>
        <p:cNvGrpSpPr/>
        <p:nvPr/>
      </p:nvGrpSpPr>
      <p:grpSpPr>
        <a:xfrm>
          <a:off y="0" x="0"/>
          <a:ext cy="0" cx="0"/>
          <a:chOff y="0" x="0"/>
          <a:chExt cy="0" cx="0"/>
        </a:xfrm>
      </p:grpSpPr>
      <p:sp>
        <p:nvSpPr>
          <p:cNvPr id="308" name="Shape 30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09" name="Shape 30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idx="1" type="subTitle"/>
          </p:nvPr>
        </p:nvSpPr>
        <p:spPr>
          <a:xfrm>
            <a:off y="2840053" x="685800"/>
            <a:ext cy="784799" cx="7772400"/>
          </a:xfrm>
          <a:prstGeom prst="rect">
            <a:avLst/>
          </a:prstGeom>
        </p:spPr>
        <p:txBody>
          <a:bodyPr bIns="91425" rIns="91425" lIns="91425" tIns="91425" anchor="t" anchorCtr="0"/>
          <a:lstStyle>
            <a:lvl1pPr algn="ctr">
              <a:spcBef>
                <a:spcPts val="0"/>
              </a:spcBef>
              <a:buClr>
                <a:schemeClr val="lt2"/>
              </a:buClr>
              <a:buNone/>
              <a:defRPr>
                <a:solidFill>
                  <a:schemeClr val="lt2"/>
                </a:solidFill>
              </a:defRPr>
            </a:lvl1pPr>
            <a:lvl2pPr algn="ctr">
              <a:spcBef>
                <a:spcPts val="0"/>
              </a:spcBef>
              <a:buClr>
                <a:schemeClr val="lt2"/>
              </a:buClr>
              <a:buSzPct val="100000"/>
              <a:buNone/>
              <a:defRPr sz="3000">
                <a:solidFill>
                  <a:schemeClr val="lt2"/>
                </a:solidFill>
              </a:defRPr>
            </a:lvl2pPr>
            <a:lvl3pPr algn="ctr">
              <a:spcBef>
                <a:spcPts val="0"/>
              </a:spcBef>
              <a:buClr>
                <a:schemeClr val="lt2"/>
              </a:buClr>
              <a:buSzPct val="100000"/>
              <a:buNone/>
              <a:defRPr sz="3000">
                <a:solidFill>
                  <a:schemeClr val="lt2"/>
                </a:solidFill>
              </a:defRPr>
            </a:lvl3pPr>
            <a:lvl4pPr algn="ctr">
              <a:spcBef>
                <a:spcPts val="0"/>
              </a:spcBef>
              <a:buClr>
                <a:schemeClr val="lt2"/>
              </a:buClr>
              <a:buSzPct val="100000"/>
              <a:buNone/>
              <a:defRPr sz="3000">
                <a:solidFill>
                  <a:schemeClr val="lt2"/>
                </a:solidFill>
              </a:defRPr>
            </a:lvl4pPr>
            <a:lvl5pPr algn="ctr">
              <a:spcBef>
                <a:spcPts val="0"/>
              </a:spcBef>
              <a:buClr>
                <a:schemeClr val="lt2"/>
              </a:buClr>
              <a:buSzPct val="100000"/>
              <a:buNone/>
              <a:defRPr sz="3000">
                <a:solidFill>
                  <a:schemeClr val="lt2"/>
                </a:solidFill>
              </a:defRPr>
            </a:lvl5pPr>
            <a:lvl6pPr algn="ctr">
              <a:spcBef>
                <a:spcPts val="0"/>
              </a:spcBef>
              <a:buClr>
                <a:schemeClr val="lt2"/>
              </a:buClr>
              <a:buSzPct val="100000"/>
              <a:buNone/>
              <a:defRPr sz="3000">
                <a:solidFill>
                  <a:schemeClr val="lt2"/>
                </a:solidFill>
              </a:defRPr>
            </a:lvl6pPr>
            <a:lvl7pPr algn="ctr">
              <a:spcBef>
                <a:spcPts val="0"/>
              </a:spcBef>
              <a:buClr>
                <a:schemeClr val="lt2"/>
              </a:buClr>
              <a:buSzPct val="100000"/>
              <a:buNone/>
              <a:defRPr sz="3000">
                <a:solidFill>
                  <a:schemeClr val="lt2"/>
                </a:solidFill>
              </a:defRPr>
            </a:lvl7pPr>
            <a:lvl8pPr algn="ctr">
              <a:spcBef>
                <a:spcPts val="0"/>
              </a:spcBef>
              <a:buClr>
                <a:schemeClr val="lt2"/>
              </a:buClr>
              <a:buSzPct val="100000"/>
              <a:buNone/>
              <a:defRPr sz="3000">
                <a:solidFill>
                  <a:schemeClr val="lt2"/>
                </a:solidFill>
              </a:defRPr>
            </a:lvl8pPr>
            <a:lvl9pPr algn="ctr">
              <a:spcBef>
                <a:spcPts val="0"/>
              </a:spcBef>
              <a:buClr>
                <a:schemeClr val="lt2"/>
              </a:buClr>
              <a:buSzPct val="100000"/>
              <a:buNone/>
              <a:defRPr sz="3000">
                <a:solidFill>
                  <a:schemeClr val="lt2"/>
                </a:solidFill>
              </a:defRPr>
            </a:lvl9pPr>
          </a:lstStyle>
          <a:p/>
        </p:txBody>
      </p:sp>
      <p:sp>
        <p:nvSpPr>
          <p:cNvPr id="9" name="Shape 9"/>
          <p:cNvSpPr txBox="1"/>
          <p:nvPr>
            <p:ph type="ctrTitle"/>
          </p:nvPr>
        </p:nvSpPr>
        <p:spPr>
          <a:xfrm>
            <a:off y="1583342" x="685800"/>
            <a:ext cy="1159799" cx="77724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200150" x="457200"/>
            <a:ext cy="3725699" cx="82296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200150" x="457200"/>
            <a:ext cy="3725699"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200150" x="4692273"/>
            <a:ext cy="3725699" cx="39945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40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4406309" x="457200"/>
            <a:ext cy="519599" cx="8229600"/>
          </a:xfrm>
          <a:prstGeom prst="rect">
            <a:avLst/>
          </a:prstGeom>
        </p:spPr>
        <p:txBody>
          <a:bodyPr bIns="91425" rIns="91425" lIns="91425" tIns="91425" anchor="t" anchorCtr="0"/>
          <a:lstStyle>
            <a:lvl1pPr algn="ctr">
              <a:spcBef>
                <a:spcPts val="0"/>
              </a:spcBef>
              <a:buSzPct val="100000"/>
              <a:buNone/>
              <a:defRPr sz="1800"/>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1.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dk1"/>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400" cx="8229600"/>
          </a:xfrm>
          <a:prstGeom prst="rect">
            <a:avLst/>
          </a:prstGeom>
          <a:noFill/>
          <a:ln>
            <a:noFill/>
          </a:ln>
        </p:spPr>
        <p:txBody>
          <a:bodyPr bIns="91425" rIns="91425" lIns="91425" tIns="91425" anchor="b" anchorCtr="0"/>
          <a:lstStyle>
            <a:lvl1pPr>
              <a:spcBef>
                <a:spcPts val="0"/>
              </a:spcBef>
              <a:buClr>
                <a:schemeClr val="lt1"/>
              </a:buClr>
              <a:buSzPct val="100000"/>
              <a:buNone/>
              <a:defRPr b="1" sz="3600">
                <a:solidFill>
                  <a:schemeClr val="lt1"/>
                </a:solidFill>
              </a:defRPr>
            </a:lvl1pPr>
            <a:lvl2pPr>
              <a:spcBef>
                <a:spcPts val="0"/>
              </a:spcBef>
              <a:buClr>
                <a:schemeClr val="lt1"/>
              </a:buClr>
              <a:buSzPct val="100000"/>
              <a:buNone/>
              <a:defRPr b="1" sz="3600">
                <a:solidFill>
                  <a:schemeClr val="lt1"/>
                </a:solidFill>
              </a:defRPr>
            </a:lvl2pPr>
            <a:lvl3pPr>
              <a:spcBef>
                <a:spcPts val="0"/>
              </a:spcBef>
              <a:buClr>
                <a:schemeClr val="lt1"/>
              </a:buClr>
              <a:buSzPct val="100000"/>
              <a:buNone/>
              <a:defRPr b="1" sz="3600">
                <a:solidFill>
                  <a:schemeClr val="lt1"/>
                </a:solidFill>
              </a:defRPr>
            </a:lvl3pPr>
            <a:lvl4pPr>
              <a:spcBef>
                <a:spcPts val="0"/>
              </a:spcBef>
              <a:buClr>
                <a:schemeClr val="lt1"/>
              </a:buClr>
              <a:buSzPct val="100000"/>
              <a:buNone/>
              <a:defRPr b="1" sz="3600">
                <a:solidFill>
                  <a:schemeClr val="lt1"/>
                </a:solidFill>
              </a:defRPr>
            </a:lvl4pPr>
            <a:lvl5pPr>
              <a:spcBef>
                <a:spcPts val="0"/>
              </a:spcBef>
              <a:buClr>
                <a:schemeClr val="lt1"/>
              </a:buClr>
              <a:buSzPct val="100000"/>
              <a:buNone/>
              <a:defRPr b="1" sz="3600">
                <a:solidFill>
                  <a:schemeClr val="lt1"/>
                </a:solidFill>
              </a:defRPr>
            </a:lvl5pPr>
            <a:lvl6pPr>
              <a:spcBef>
                <a:spcPts val="0"/>
              </a:spcBef>
              <a:buClr>
                <a:schemeClr val="lt1"/>
              </a:buClr>
              <a:buSzPct val="100000"/>
              <a:buNone/>
              <a:defRPr b="1" sz="3600">
                <a:solidFill>
                  <a:schemeClr val="lt1"/>
                </a:solidFill>
              </a:defRPr>
            </a:lvl6pPr>
            <a:lvl7pPr>
              <a:spcBef>
                <a:spcPts val="0"/>
              </a:spcBef>
              <a:buClr>
                <a:schemeClr val="lt1"/>
              </a:buClr>
              <a:buSzPct val="100000"/>
              <a:buNone/>
              <a:defRPr b="1" sz="3600">
                <a:solidFill>
                  <a:schemeClr val="lt1"/>
                </a:solidFill>
              </a:defRPr>
            </a:lvl7pPr>
            <a:lvl8pPr>
              <a:spcBef>
                <a:spcPts val="0"/>
              </a:spcBef>
              <a:buClr>
                <a:schemeClr val="lt1"/>
              </a:buClr>
              <a:buSzPct val="100000"/>
              <a:buNone/>
              <a:defRPr b="1" sz="3600">
                <a:solidFill>
                  <a:schemeClr val="lt1"/>
                </a:solidFill>
              </a:defRPr>
            </a:lvl8pPr>
            <a:lvl9pPr>
              <a:spcBef>
                <a:spcPts val="0"/>
              </a:spcBef>
              <a:buClr>
                <a:schemeClr val="lt1"/>
              </a:buClr>
              <a:buSzPct val="100000"/>
              <a:buNone/>
              <a:defRPr b="1" sz="3600">
                <a:solidFill>
                  <a:schemeClr val="lt1"/>
                </a:solidFill>
              </a:defRPr>
            </a:lvl9pPr>
          </a:lstStyle>
          <a:p/>
        </p:txBody>
      </p:sp>
      <p:sp>
        <p:nvSpPr>
          <p:cNvPr id="6" name="Shape 6"/>
          <p:cNvSpPr txBox="1"/>
          <p:nvPr>
            <p:ph idx="1" type="body"/>
          </p:nvPr>
        </p:nvSpPr>
        <p:spPr>
          <a:xfrm>
            <a:off y="1200150" x="457200"/>
            <a:ext cy="3725699" cx="8229600"/>
          </a:xfrm>
          <a:prstGeom prst="rect">
            <a:avLst/>
          </a:prstGeom>
          <a:noFill/>
          <a:ln>
            <a:noFill/>
          </a:ln>
        </p:spPr>
        <p:txBody>
          <a:bodyPr bIns="91425" rIns="91425" lIns="91425" tIns="91425" anchor="t" anchorCtr="0"/>
          <a:lstStyle>
            <a:lvl1pPr>
              <a:spcBef>
                <a:spcPts val="600"/>
              </a:spcBef>
              <a:buClr>
                <a:schemeClr val="lt1"/>
              </a:buClr>
              <a:buSzPct val="100000"/>
              <a:defRPr sz="3000">
                <a:solidFill>
                  <a:schemeClr val="lt1"/>
                </a:solidFill>
              </a:defRPr>
            </a:lvl1pPr>
            <a:lvl2pPr>
              <a:spcBef>
                <a:spcPts val="480"/>
              </a:spcBef>
              <a:buClr>
                <a:schemeClr val="lt1"/>
              </a:buClr>
              <a:buSzPct val="100000"/>
              <a:defRPr sz="2400">
                <a:solidFill>
                  <a:schemeClr val="lt1"/>
                </a:solidFill>
              </a:defRPr>
            </a:lvl2pPr>
            <a:lvl3pPr>
              <a:spcBef>
                <a:spcPts val="480"/>
              </a:spcBef>
              <a:buClr>
                <a:schemeClr val="lt1"/>
              </a:buClr>
              <a:buSzPct val="100000"/>
              <a:defRPr sz="2400">
                <a:solidFill>
                  <a:schemeClr val="lt1"/>
                </a:solidFill>
              </a:defRPr>
            </a:lvl3pPr>
            <a:lvl4pPr>
              <a:spcBef>
                <a:spcPts val="360"/>
              </a:spcBef>
              <a:buClr>
                <a:schemeClr val="lt1"/>
              </a:buClr>
              <a:buSzPct val="100000"/>
              <a:defRPr sz="1800">
                <a:solidFill>
                  <a:schemeClr val="lt1"/>
                </a:solidFill>
              </a:defRPr>
            </a:lvl4pPr>
            <a:lvl5pPr>
              <a:spcBef>
                <a:spcPts val="360"/>
              </a:spcBef>
              <a:buClr>
                <a:schemeClr val="lt1"/>
              </a:buClr>
              <a:buSzPct val="100000"/>
              <a:defRPr sz="1800">
                <a:solidFill>
                  <a:schemeClr val="lt1"/>
                </a:solidFill>
              </a:defRPr>
            </a:lvl5pPr>
            <a:lvl6pPr>
              <a:spcBef>
                <a:spcPts val="360"/>
              </a:spcBef>
              <a:buClr>
                <a:schemeClr val="lt1"/>
              </a:buClr>
              <a:buSzPct val="100000"/>
              <a:defRPr sz="1800">
                <a:solidFill>
                  <a:schemeClr val="lt1"/>
                </a:solidFill>
              </a:defRPr>
            </a:lvl6pPr>
            <a:lvl7pPr>
              <a:spcBef>
                <a:spcPts val="360"/>
              </a:spcBef>
              <a:buClr>
                <a:schemeClr val="lt1"/>
              </a:buClr>
              <a:buSzPct val="100000"/>
              <a:defRPr sz="1800">
                <a:solidFill>
                  <a:schemeClr val="lt1"/>
                </a:solidFill>
              </a:defRPr>
            </a:lvl7pPr>
            <a:lvl8pPr>
              <a:spcBef>
                <a:spcPts val="360"/>
              </a:spcBef>
              <a:buClr>
                <a:schemeClr val="lt1"/>
              </a:buClr>
              <a:buSzPct val="100000"/>
              <a:defRPr sz="1800">
                <a:solidFill>
                  <a:schemeClr val="lt1"/>
                </a:solidFill>
              </a:defRPr>
            </a:lvl8pPr>
            <a:lvl9pPr>
              <a:spcBef>
                <a:spcPts val="360"/>
              </a:spcBef>
              <a:buClr>
                <a:schemeClr val="lt1"/>
              </a:buClr>
              <a:buSzPct val="100000"/>
              <a:defRPr sz="1800">
                <a:solidFill>
                  <a:schemeClr val="lt1"/>
                </a:solidFill>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hf dt="0" ftr="0" sldNum="0" hdr="0"/>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6.xml" Type="http://schemas.openxmlformats.org/officeDocument/2006/relationships/slideLayout" Id="rId1"/><Relationship Target="../media/image04.jpg"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6.xml" Type="http://schemas.openxmlformats.org/officeDocument/2006/relationships/slideLayout" Id="rId1"/><Relationship Target="../media/image01.jpg" Type="http://schemas.openxmlformats.org/officeDocument/2006/relationships/image"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6.xml" Type="http://schemas.openxmlformats.org/officeDocument/2006/relationships/slideLayout" Id="rId1"/><Relationship Target="../media/image06.pn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6.xml" Type="http://schemas.openxmlformats.org/officeDocument/2006/relationships/slideLayout" Id="rId1"/><Relationship Target="../media/image03.jp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4.xml" Type="http://schemas.openxmlformats.org/officeDocument/2006/relationships/slideLayout" Id="rId1"/><Relationship Target="../media/image09.pn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2.xml" Type="http://schemas.openxmlformats.org/officeDocument/2006/relationships/slideLayout" Id="rId1"/></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2.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2.xml" Type="http://schemas.openxmlformats.org/officeDocument/2006/relationships/slideLayout" Id="rId1"/></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4.xml" Type="http://schemas.openxmlformats.org/officeDocument/2006/relationships/slideLayout" Id="rId1"/><Relationship Target="../media/image13.png" Type="http://schemas.openxmlformats.org/officeDocument/2006/relationships/image" Id="rId4"/><Relationship Target="../media/image05.png" Type="http://schemas.openxmlformats.org/officeDocument/2006/relationships/image" Id="rId3"/><Relationship Target="../media/image00.jpg" Type="http://schemas.openxmlformats.org/officeDocument/2006/relationships/image" Id="rId5"/></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2.xml" Type="http://schemas.openxmlformats.org/officeDocument/2006/relationships/slideLayout" Id="rId1"/></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6.xml" Type="http://schemas.openxmlformats.org/officeDocument/2006/relationships/slideLayout" Id="rId1"/><Relationship Target="../media/image02.jpg" Type="http://schemas.openxmlformats.org/officeDocument/2006/relationships/image" Id="rId3"/></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2.xml" Type="http://schemas.openxmlformats.org/officeDocument/2006/relationships/slideLayout" Id="rId1"/></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2.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2.xml" Type="http://schemas.openxmlformats.org/officeDocument/2006/relationships/slideLayout" Id="rId1"/></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6.xml" Type="http://schemas.openxmlformats.org/officeDocument/2006/relationships/slideLayout" Id="rId1"/><Relationship Target="../media/image08.jpg" Type="http://schemas.openxmlformats.org/officeDocument/2006/relationships/image" Id="rId3"/></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4.xml" Type="http://schemas.openxmlformats.org/officeDocument/2006/relationships/slideLayout" Id="rId1"/><Relationship Target="../media/image07.jpg" Type="http://schemas.openxmlformats.org/officeDocument/2006/relationships/image" Id="rId4"/><Relationship Target="../media/image16.png" Type="http://schemas.openxmlformats.org/officeDocument/2006/relationships/image" Id="rId3"/></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2.xml" Type="http://schemas.openxmlformats.org/officeDocument/2006/relationships/slideLayout" Id="rId1"/></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2.xml" Type="http://schemas.openxmlformats.org/officeDocument/2006/relationships/slideLayout" Id="rId1"/></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2.xml" Type="http://schemas.openxmlformats.org/officeDocument/2006/relationships/slideLayout" Id="rId1"/></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2.xml" Type="http://schemas.openxmlformats.org/officeDocument/2006/relationships/slideLayout" Id="rId1"/></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6.xml" Type="http://schemas.openxmlformats.org/officeDocument/2006/relationships/slideLayout" Id="rId1"/><Relationship Target="../media/image11.jpg" Type="http://schemas.openxmlformats.org/officeDocument/2006/relationships/image" Id="rId3"/></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2.xml" Type="http://schemas.openxmlformats.org/officeDocument/2006/relationships/slideLayout" Id="rId1"/><Relationship Target="../media/image10.jpg" Type="http://schemas.openxmlformats.org/officeDocument/2006/relationships/image" Id="rId3"/></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6.xml" Type="http://schemas.openxmlformats.org/officeDocument/2006/relationships/slideLayout" Id="rId1"/><Relationship Target="../media/image20.gif" Type="http://schemas.openxmlformats.org/officeDocument/2006/relationships/image" Id="rId3"/></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2.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2.xml" Type="http://schemas.openxmlformats.org/officeDocument/2006/relationships/slideLayout" Id="rId1"/><Relationship Target="../media/image12.jpg" Type="http://schemas.openxmlformats.org/officeDocument/2006/relationships/image" Id="rId3"/></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2.xml" Type="http://schemas.openxmlformats.org/officeDocument/2006/relationships/slideLayout" Id="rId1"/><Relationship Target="../media/image18.jpg" Type="http://schemas.openxmlformats.org/officeDocument/2006/relationships/image" Id="rId3"/></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2.xml" Type="http://schemas.openxmlformats.org/officeDocument/2006/relationships/slideLayout" Id="rId1"/></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2.xml" Type="http://schemas.openxmlformats.org/officeDocument/2006/relationships/slideLayout" Id="rId1"/><Relationship Target="../media/image14.jpg" Type="http://schemas.openxmlformats.org/officeDocument/2006/relationships/image" Id="rId3"/></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2.xml" Type="http://schemas.openxmlformats.org/officeDocument/2006/relationships/slideLayout" Id="rId1"/></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2.xml" Type="http://schemas.openxmlformats.org/officeDocument/2006/relationships/slideLayout" Id="rId1"/><Relationship Target="../media/image17.jpg" Type="http://schemas.openxmlformats.org/officeDocument/2006/relationships/image" Id="rId3"/></Relationships>
</file>

<file path=ppt/slides/_rels/slide41.xml.rels><?xml version="1.0" encoding="UTF-8" standalone="yes"?><Relationships xmlns="http://schemas.openxmlformats.org/package/2006/relationships"><Relationship Target="../notesSlides/notesSlide41.xml" Type="http://schemas.openxmlformats.org/officeDocument/2006/relationships/notesSlide" Id="rId2"/><Relationship Target="../slideLayouts/slideLayout6.xml" Type="http://schemas.openxmlformats.org/officeDocument/2006/relationships/slideLayout" Id="rId1"/><Relationship Target="../media/image21.jpg" Type="http://schemas.openxmlformats.org/officeDocument/2006/relationships/image" Id="rId3"/></Relationships>
</file>

<file path=ppt/slides/_rels/slide42.xml.rels><?xml version="1.0" encoding="UTF-8" standalone="yes"?><Relationships xmlns="http://schemas.openxmlformats.org/package/2006/relationships"><Relationship Target="../notesSlides/notesSlide42.xml" Type="http://schemas.openxmlformats.org/officeDocument/2006/relationships/notesSlide" Id="rId2"/><Relationship Target="../slideLayouts/slideLayout2.xml" Type="http://schemas.openxmlformats.org/officeDocument/2006/relationships/slideLayout" Id="rId1"/><Relationship Target="../media/image15.jpg" Type="http://schemas.openxmlformats.org/officeDocument/2006/relationships/image" Id="rId3"/></Relationships>
</file>

<file path=ppt/slides/_rels/slide43.xml.rels><?xml version="1.0" encoding="UTF-8" standalone="yes"?><Relationships xmlns="http://schemas.openxmlformats.org/package/2006/relationships"><Relationship Target="../notesSlides/notesSlide43.xml" Type="http://schemas.openxmlformats.org/officeDocument/2006/relationships/notesSlide" Id="rId2"/><Relationship Target="../slideLayouts/slideLayout6.xml" Type="http://schemas.openxmlformats.org/officeDocument/2006/relationships/slideLayout" Id="rId1"/></Relationships>
</file>

<file path=ppt/slides/_rels/slide44.xml.rels><?xml version="1.0" encoding="UTF-8" standalone="yes"?><Relationships xmlns="http://schemas.openxmlformats.org/package/2006/relationships"><Relationship Target="../notesSlides/notesSlide44.xml" Type="http://schemas.openxmlformats.org/officeDocument/2006/relationships/notesSlide" Id="rId2"/><Relationship Target="../slideLayouts/slideLayout2.xml" Type="http://schemas.openxmlformats.org/officeDocument/2006/relationships/slideLayout" Id="rId1"/></Relationships>
</file>

<file path=ppt/slides/_rels/slide45.xml.rels><?xml version="1.0" encoding="UTF-8" standalone="yes"?><Relationships xmlns="http://schemas.openxmlformats.org/package/2006/relationships"><Relationship Target="../notesSlides/notesSlide45.xml" Type="http://schemas.openxmlformats.org/officeDocument/2006/relationships/notesSlide" Id="rId2"/><Relationship Target="../slideLayouts/slideLayout2.xml" Type="http://schemas.openxmlformats.org/officeDocument/2006/relationships/slideLayout" Id="rId1"/></Relationships>
</file>

<file path=ppt/slides/_rels/slide46.xml.rels><?xml version="1.0" encoding="UTF-8" standalone="yes"?><Relationships xmlns="http://schemas.openxmlformats.org/package/2006/relationships"><Relationship Target="../notesSlides/notesSlide46.xml" Type="http://schemas.openxmlformats.org/officeDocument/2006/relationships/notesSlide" Id="rId2"/><Relationship Target="../slideLayouts/slideLayout2.xml" Type="http://schemas.openxmlformats.org/officeDocument/2006/relationships/slideLayout" Id="rId1"/></Relationships>
</file>

<file path=ppt/slides/_rels/slide47.xml.rels><?xml version="1.0" encoding="UTF-8" standalone="yes"?><Relationships xmlns="http://schemas.openxmlformats.org/package/2006/relationships"><Relationship Target="../notesSlides/notesSlide47.xml" Type="http://schemas.openxmlformats.org/officeDocument/2006/relationships/notesSlide" Id="rId2"/><Relationship Target="../slideLayouts/slideLayout2.xml" Type="http://schemas.openxmlformats.org/officeDocument/2006/relationships/slideLayout" Id="rId1"/></Relationships>
</file>

<file path=ppt/slides/_rels/slide48.xml.rels><?xml version="1.0" encoding="UTF-8" standalone="yes"?><Relationships xmlns="http://schemas.openxmlformats.org/package/2006/relationships"><Relationship Target="../notesSlides/notesSlide48.xml" Type="http://schemas.openxmlformats.org/officeDocument/2006/relationships/notesSlide" Id="rId2"/><Relationship Target="../slideLayouts/slideLayout6.xml" Type="http://schemas.openxmlformats.org/officeDocument/2006/relationships/slideLayout" Id="rId1"/><Relationship Target="../media/image19.jpg" Type="http://schemas.openxmlformats.org/officeDocument/2006/relationships/image" Id="rI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 name="Shape 22"/>
        <p:cNvGrpSpPr/>
        <p:nvPr/>
      </p:nvGrpSpPr>
      <p:grpSpPr>
        <a:xfrm>
          <a:off y="0" x="0"/>
          <a:ext cy="0" cx="0"/>
          <a:chOff y="0" x="0"/>
          <a:chExt cy="0" cx="0"/>
        </a:xfrm>
      </p:grpSpPr>
      <p:sp>
        <p:nvSpPr>
          <p:cNvPr id="23" name="Shape 23"/>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Analysis of the Conflict for Kurdistan</a:t>
            </a:r>
          </a:p>
        </p:txBody>
      </p:sp>
      <p:sp>
        <p:nvSpPr>
          <p:cNvPr id="24" name="Shape 24"/>
          <p:cNvSpPr txBox="1"/>
          <p:nvPr>
            <p:ph idx="1" type="subTitle"/>
          </p:nvPr>
        </p:nvSpPr>
        <p:spPr>
          <a:xfrm>
            <a:off y="2840053" x="685800"/>
            <a:ext cy="784799" cx="7772400"/>
          </a:xfrm>
          <a:prstGeom prst="rect">
            <a:avLst/>
          </a:prstGeom>
        </p:spPr>
        <p:txBody>
          <a:bodyPr bIns="91425" rIns="91425" lIns="91425" tIns="91425" anchor="t" anchorCtr="0">
            <a:noAutofit/>
          </a:bodyPr>
          <a:lstStyle/>
          <a:p>
            <a:pPr>
              <a:spcBef>
                <a:spcPts val="0"/>
              </a:spcBef>
              <a:buNone/>
            </a:pPr>
            <a:r>
              <a:rPr b="1" lang="en">
                <a:latin typeface="Times New Roman"/>
                <a:ea typeface="Times New Roman"/>
                <a:cs typeface="Times New Roman"/>
                <a:sym typeface="Times New Roman"/>
              </a:rPr>
              <a:t>Stateless in Developing, Devolving, War Torn &amp; Occupied States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 name="Shape 28"/>
        <p:cNvGrpSpPr/>
        <p:nvPr/>
      </p:nvGrpSpPr>
      <p:grpSpPr>
        <a:xfrm>
          <a:off y="0" x="0"/>
          <a:ext cy="0" cx="0"/>
          <a:chOff y="0" x="0"/>
          <a:chExt cy="0" cx="0"/>
        </a:xfrm>
      </p:grpSpPr>
      <p:pic>
        <p:nvPicPr>
          <p:cNvPr id="29" name="Shape 29"/>
          <p:cNvPicPr preferRelativeResize="0"/>
          <p:nvPr/>
        </p:nvPicPr>
        <p:blipFill>
          <a:blip r:embed="rId3">
            <a:alphaModFix/>
          </a:blip>
          <a:stretch>
            <a:fillRect/>
          </a:stretch>
        </p:blipFill>
        <p:spPr>
          <a:xfrm>
            <a:off y="0" x="1364051"/>
            <a:ext cy="5143500" cx="6415896"/>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 name="Shape 33"/>
        <p:cNvGrpSpPr/>
        <p:nvPr/>
      </p:nvGrpSpPr>
      <p:grpSpPr>
        <a:xfrm>
          <a:off y="0" x="0"/>
          <a:ext cy="0" cx="0"/>
          <a:chOff y="0" x="0"/>
          <a:chExt cy="0" cx="0"/>
        </a:xfrm>
      </p:grpSpPr>
      <p:pic>
        <p:nvPicPr>
          <p:cNvPr id="34" name="Shape 34"/>
          <p:cNvPicPr preferRelativeResize="0"/>
          <p:nvPr/>
        </p:nvPicPr>
        <p:blipFill>
          <a:blip r:embed="rId3">
            <a:alphaModFix/>
          </a:blip>
          <a:stretch>
            <a:fillRect/>
          </a:stretch>
        </p:blipFill>
        <p:spPr>
          <a:xfrm>
            <a:off y="80962" x="1524000"/>
            <a:ext cy="4981575" cx="6096000"/>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 name="Shape 38"/>
        <p:cNvGrpSpPr/>
        <p:nvPr/>
      </p:nvGrpSpPr>
      <p:grpSpPr>
        <a:xfrm>
          <a:off y="0" x="0"/>
          <a:ext cy="0" cx="0"/>
          <a:chOff y="0" x="0"/>
          <a:chExt cy="0" cx="0"/>
        </a:xfrm>
      </p:grpSpPr>
      <p:sp>
        <p:nvSpPr>
          <p:cNvPr id="39" name="Shape 3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Leading Analysis Questions</a:t>
            </a:r>
          </a:p>
        </p:txBody>
      </p:sp>
      <p:sp>
        <p:nvSpPr>
          <p:cNvPr id="40" name="Shape 40"/>
          <p:cNvSpPr txBox="1"/>
          <p:nvPr>
            <p:ph idx="1" type="body"/>
          </p:nvPr>
        </p:nvSpPr>
        <p:spPr>
          <a:xfrm>
            <a:off y="1123950" x="457200"/>
            <a:ext cy="3725699" cx="8229600"/>
          </a:xfrm>
          <a:prstGeom prst="rect">
            <a:avLst/>
          </a:prstGeom>
        </p:spPr>
        <p:txBody>
          <a:bodyPr bIns="91425" rIns="91425" lIns="91425" tIns="91425" anchor="t" anchorCtr="0">
            <a:noAutofit/>
          </a:bodyPr>
          <a:lstStyle/>
          <a:p>
            <a:pPr rtl="0">
              <a:spcBef>
                <a:spcPts val="0"/>
              </a:spcBef>
              <a:buNone/>
            </a:pPr>
            <a:r>
              <a:rPr sz="3600" lang="en" i="1"/>
              <a:t>Who are the Kurds?</a:t>
            </a:r>
          </a:p>
          <a:p>
            <a:pPr rtl="0">
              <a:spcBef>
                <a:spcPts val="0"/>
              </a:spcBef>
              <a:buNone/>
            </a:pPr>
            <a:r>
              <a:rPr sz="3600" lang="en" i="1"/>
              <a:t>What are their quad-national aspirations?</a:t>
            </a:r>
          </a:p>
          <a:p>
            <a:pPr rtl="0">
              <a:spcBef>
                <a:spcPts val="0"/>
              </a:spcBef>
              <a:buNone/>
            </a:pPr>
            <a:r>
              <a:rPr sz="3600" lang="en" i="1"/>
              <a:t>What is their impact and influence on Middle Eastern conflict?</a:t>
            </a:r>
          </a:p>
          <a:p>
            <a:pPr>
              <a:spcBef>
                <a:spcPts val="0"/>
              </a:spcBef>
              <a:buNone/>
            </a:pPr>
            <a:r>
              <a:rPr sz="3600" lang="en" i="1"/>
              <a:t>What kinds of outcomes are likely?</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 name="Shape 44"/>
        <p:cNvGrpSpPr/>
        <p:nvPr/>
      </p:nvGrpSpPr>
      <p:grpSpPr>
        <a:xfrm>
          <a:off y="0" x="0"/>
          <a:ext cy="0" cx="0"/>
          <a:chOff y="0" x="0"/>
          <a:chExt cy="0" cx="0"/>
        </a:xfrm>
      </p:grpSpPr>
      <p:sp>
        <p:nvSpPr>
          <p:cNvPr id="45" name="Shape 4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Who are the Kurds?</a:t>
            </a:r>
          </a:p>
        </p:txBody>
      </p:sp>
      <p:sp>
        <p:nvSpPr>
          <p:cNvPr id="46" name="Shape 46"/>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68300" marL="457200">
              <a:spcBef>
                <a:spcPts val="0"/>
              </a:spcBef>
              <a:buClr>
                <a:schemeClr val="lt1"/>
              </a:buClr>
              <a:buSzPct val="100000"/>
              <a:buFont typeface="Arial"/>
              <a:buChar char="-"/>
            </a:pPr>
            <a:r>
              <a:rPr sz="2200" lang="en"/>
              <a:t>The Kurds are the largest ethnic group that do not yet have their own state.</a:t>
            </a:r>
          </a:p>
          <a:p>
            <a:pPr rtl="0" lvl="0">
              <a:spcBef>
                <a:spcPts val="0"/>
              </a:spcBef>
              <a:buNone/>
            </a:pPr>
            <a:r>
              <a:t/>
            </a:r>
            <a:endParaRPr sz="2200"/>
          </a:p>
          <a:p>
            <a:pPr rtl="0" lvl="0" indent="-368300" marL="457200">
              <a:spcBef>
                <a:spcPts val="0"/>
              </a:spcBef>
              <a:buClr>
                <a:schemeClr val="lt1"/>
              </a:buClr>
              <a:buSzPct val="100000"/>
              <a:buFont typeface="Arial"/>
              <a:buChar char="-"/>
            </a:pPr>
            <a:r>
              <a:rPr sz="2200" lang="en"/>
              <a:t>25-30 million, mostly Sunni Muslims but minorities include Shia, Alawite, Alevi, Yazidi</a:t>
            </a:r>
          </a:p>
          <a:p>
            <a:pPr rtl="0" lvl="0">
              <a:spcBef>
                <a:spcPts val="0"/>
              </a:spcBef>
              <a:buNone/>
            </a:pPr>
            <a:r>
              <a:t/>
            </a:r>
            <a:endParaRPr sz="2200"/>
          </a:p>
          <a:p>
            <a:pPr rtl="0" lvl="0" indent="-368300" marL="457200">
              <a:spcBef>
                <a:spcPts val="0"/>
              </a:spcBef>
              <a:buClr>
                <a:schemeClr val="lt1"/>
              </a:buClr>
              <a:buSzPct val="100000"/>
              <a:buFont typeface="Arial"/>
              <a:buChar char="-"/>
            </a:pPr>
            <a:r>
              <a:rPr sz="2200" lang="en"/>
              <a:t>Divided amongst Turkey, Iraq, Syria and Iran.</a:t>
            </a:r>
          </a:p>
          <a:p>
            <a:pPr rtl="0" lvl="0">
              <a:spcBef>
                <a:spcPts val="0"/>
              </a:spcBef>
              <a:buNone/>
            </a:pPr>
            <a:r>
              <a:t/>
            </a:r>
            <a:endParaRPr sz="2200"/>
          </a:p>
          <a:p>
            <a:pPr lvl="0" indent="-368300" marL="457200">
              <a:spcBef>
                <a:spcPts val="0"/>
              </a:spcBef>
              <a:buClr>
                <a:schemeClr val="lt1"/>
              </a:buClr>
              <a:buSzPct val="100000"/>
              <a:buFont typeface="Arial"/>
              <a:buChar char="-"/>
            </a:pPr>
            <a:r>
              <a:rPr sz="2200" lang="en"/>
              <a:t>1.3 million live in Western Europe, 150,000 Jews of Kurdish origin live in Israel.</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 name="Shape 50"/>
        <p:cNvGrpSpPr/>
        <p:nvPr/>
      </p:nvGrpSpPr>
      <p:grpSpPr>
        <a:xfrm>
          <a:off y="0" x="0"/>
          <a:ext cy="0" cx="0"/>
          <a:chOff y="0" x="0"/>
          <a:chExt cy="0" cx="0"/>
        </a:xfrm>
      </p:grpSpPr>
      <p:sp>
        <p:nvSpPr>
          <p:cNvPr id="51" name="Shape 5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Who are the Kurds</a:t>
            </a:r>
          </a:p>
        </p:txBody>
      </p:sp>
      <p:sp>
        <p:nvSpPr>
          <p:cNvPr id="52" name="Shape 5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68300" marL="457200">
              <a:spcBef>
                <a:spcPts val="0"/>
              </a:spcBef>
              <a:buClr>
                <a:schemeClr val="lt1"/>
              </a:buClr>
              <a:buSzPct val="100000"/>
              <a:buFont typeface="Arial"/>
              <a:buChar char="-"/>
            </a:pPr>
            <a:r>
              <a:rPr sz="2200" lang="en"/>
              <a:t>The origin of their name is unclear but is one of the oldest surviving ethnic designations </a:t>
            </a:r>
          </a:p>
          <a:p>
            <a:pPr rtl="0" lvl="0">
              <a:spcBef>
                <a:spcPts val="0"/>
              </a:spcBef>
              <a:buNone/>
            </a:pPr>
            <a:r>
              <a:t/>
            </a:r>
            <a:endParaRPr sz="2200"/>
          </a:p>
          <a:p>
            <a:pPr rtl="0" lvl="0" indent="-368300" marL="457200">
              <a:spcBef>
                <a:spcPts val="0"/>
              </a:spcBef>
              <a:buClr>
                <a:schemeClr val="lt1"/>
              </a:buClr>
              <a:buSzPct val="100000"/>
              <a:buFont typeface="Arial"/>
              <a:buChar char="-"/>
            </a:pPr>
            <a:r>
              <a:rPr sz="2200" lang="en"/>
              <a:t>Kurdish has 2 main dialects, (SORANI) Korani and (Kurmanji) Soranji.  Most Kurds also speak a national language such as Arabic, Arameic, Farsi, or Turkish and in diaspora a third language.</a:t>
            </a:r>
          </a:p>
          <a:p>
            <a:pPr rtl="0" lvl="0">
              <a:spcBef>
                <a:spcPts val="0"/>
              </a:spcBef>
              <a:buNone/>
            </a:pPr>
            <a:r>
              <a:t/>
            </a:r>
            <a:endParaRPr sz="2200"/>
          </a:p>
          <a:p>
            <a:pPr lvl="0" indent="-368300" marL="457200">
              <a:spcBef>
                <a:spcPts val="0"/>
              </a:spcBef>
              <a:buClr>
                <a:schemeClr val="lt1"/>
              </a:buClr>
              <a:buSzPct val="100000"/>
              <a:buFont typeface="Arial"/>
              <a:buChar char="-"/>
            </a:pPr>
            <a:r>
              <a:rPr sz="2200" lang="en"/>
              <a:t>The Kurds began conversion to Islam in the 7th century.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 name="Shape 56"/>
        <p:cNvGrpSpPr/>
        <p:nvPr/>
      </p:nvGrpSpPr>
      <p:grpSpPr>
        <a:xfrm>
          <a:off y="0" x="0"/>
          <a:ext cy="0" cx="0"/>
          <a:chOff y="0" x="0"/>
          <a:chExt cy="0" cx="0"/>
        </a:xfrm>
      </p:grpSpPr>
      <p:sp>
        <p:nvSpPr>
          <p:cNvPr id="57" name="Shape 5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Who are the Kurds</a:t>
            </a:r>
          </a:p>
        </p:txBody>
      </p:sp>
      <p:sp>
        <p:nvSpPr>
          <p:cNvPr id="58" name="Shape 5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81000" marL="457200">
              <a:spcBef>
                <a:spcPts val="0"/>
              </a:spcBef>
              <a:buClr>
                <a:schemeClr val="lt1"/>
              </a:buClr>
              <a:buSzPct val="100000"/>
              <a:buFont typeface="Arial"/>
              <a:buChar char="-"/>
            </a:pPr>
            <a:r>
              <a:rPr sz="2400" lang="en"/>
              <a:t>Kurdish general Saladin defeated the Christian Crusaders in 1187.</a:t>
            </a:r>
          </a:p>
          <a:p>
            <a:pPr rtl="0" lvl="0">
              <a:spcBef>
                <a:spcPts val="0"/>
              </a:spcBef>
              <a:buNone/>
            </a:pPr>
            <a:r>
              <a:t/>
            </a:r>
            <a:endParaRPr sz="2400"/>
          </a:p>
          <a:p>
            <a:pPr rtl="0" lvl="0" indent="-381000" marL="457200">
              <a:spcBef>
                <a:spcPts val="0"/>
              </a:spcBef>
              <a:buClr>
                <a:schemeClr val="lt1"/>
              </a:buClr>
              <a:buSzPct val="100000"/>
              <a:buFont typeface="Arial"/>
              <a:buChar char="-"/>
            </a:pPr>
            <a:r>
              <a:rPr sz="2400" lang="en"/>
              <a:t>With the collapse of the Ottoman Empire the Kurds were arbitrarily dispersed between four areas.</a:t>
            </a:r>
          </a:p>
          <a:p>
            <a:pPr rtl="0" lvl="0">
              <a:spcBef>
                <a:spcPts val="0"/>
              </a:spcBef>
              <a:buNone/>
            </a:pPr>
            <a:r>
              <a:t/>
            </a:r>
            <a:endParaRPr sz="2400"/>
          </a:p>
          <a:p>
            <a:pPr lvl="0" indent="-381000" marL="457200">
              <a:spcBef>
                <a:spcPts val="0"/>
              </a:spcBef>
              <a:buClr>
                <a:schemeClr val="lt1"/>
              </a:buClr>
              <a:buSzPct val="100000"/>
              <a:buFont typeface="Arial"/>
              <a:buChar char="-"/>
            </a:pPr>
            <a:r>
              <a:rPr sz="2400" lang="en"/>
              <a:t>With the escalation of “Cold War” and the “War on Terror” Kurds see new opportunities and threats.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 name="Shape 62"/>
        <p:cNvGrpSpPr/>
        <p:nvPr/>
      </p:nvGrpSpPr>
      <p:grpSpPr>
        <a:xfrm>
          <a:off y="0" x="0"/>
          <a:ext cy="0" cx="0"/>
          <a:chOff y="0" x="0"/>
          <a:chExt cy="0" cx="0"/>
        </a:xfrm>
      </p:grpSpPr>
      <p:sp>
        <p:nvSpPr>
          <p:cNvPr id="63" name="Shape 6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sz="3000" lang="en"/>
              <a:t>What do the parties see as the sources of the Conflict?</a:t>
            </a:r>
          </a:p>
        </p:txBody>
      </p:sp>
      <p:sp>
        <p:nvSpPr>
          <p:cNvPr id="64" name="Shape 6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81000" marL="457200">
              <a:spcBef>
                <a:spcPts val="0"/>
              </a:spcBef>
              <a:buClr>
                <a:schemeClr val="lt1"/>
              </a:buClr>
              <a:buSzPct val="100000"/>
              <a:buFont typeface="Arial"/>
              <a:buChar char="-"/>
            </a:pPr>
            <a:r>
              <a:rPr b="1" sz="2400" lang="en"/>
              <a:t>Each of the four states seeks to preserve their territorial integrity by any means necessary. </a:t>
            </a:r>
          </a:p>
          <a:p>
            <a:pPr rtl="0">
              <a:spcBef>
                <a:spcPts val="0"/>
              </a:spcBef>
              <a:buNone/>
            </a:pPr>
            <a:r>
              <a:t/>
            </a:r>
            <a:endParaRPr b="1" sz="2400"/>
          </a:p>
          <a:p>
            <a:pPr rtl="0" lvl="0" indent="-381000" marL="457200">
              <a:spcBef>
                <a:spcPts val="0"/>
              </a:spcBef>
              <a:buClr>
                <a:schemeClr val="lt1"/>
              </a:buClr>
              <a:buSzPct val="100000"/>
              <a:buFont typeface="Arial"/>
              <a:buChar char="-"/>
            </a:pPr>
            <a:r>
              <a:rPr b="1" sz="2400" lang="en"/>
              <a:t>The Kurdish population of all four countries seek guarantees for their human rights, but are divided amongst themselves nationally, politically, culturally, and tribally while being directly stifled in their aspirations for statehood.</a:t>
            </a:r>
          </a:p>
          <a:p>
            <a:pPr rtl="0">
              <a:spcBef>
                <a:spcPts val="0"/>
              </a:spcBef>
              <a:buNone/>
            </a:pPr>
            <a:r>
              <a:t/>
            </a:r>
            <a:endParaRPr b="1" sz="2400"/>
          </a:p>
          <a:p>
            <a:pPr>
              <a:spcBef>
                <a:spcPts val="0"/>
              </a:spcBef>
              <a:buNone/>
            </a:pPr>
            <a:r>
              <a:t/>
            </a:r>
            <a:endParaRPr b="1" sz="2400"/>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y="0" x="0"/>
          <a:ext cy="0" cx="0"/>
          <a:chOff y="0" x="0"/>
          <a:chExt cy="0" cx="0"/>
        </a:xfrm>
      </p:grpSpPr>
      <p:sp>
        <p:nvSpPr>
          <p:cNvPr id="69" name="Shape 6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sz="3000" lang="en"/>
              <a:t>What do the parties see as the sources of the Conflict?</a:t>
            </a:r>
          </a:p>
        </p:txBody>
      </p:sp>
      <p:sp>
        <p:nvSpPr>
          <p:cNvPr id="70" name="Shape 7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Clr>
                <a:schemeClr val="dk1"/>
              </a:buClr>
              <a:buSzPct val="55000"/>
              <a:buFont typeface="Arial"/>
              <a:buNone/>
            </a:pPr>
            <a:r>
              <a:rPr sz="2000" lang="en">
                <a:latin typeface="Times New Roman"/>
                <a:ea typeface="Times New Roman"/>
                <a:cs typeface="Times New Roman"/>
                <a:sym typeface="Times New Roman"/>
              </a:rPr>
              <a:t>Iraqi Kurdistan has enjoyed de-facto independence since the collapse of the Iraqi state after the American invasion of 2003. The Kurdish people of Iraq were subjected to a genocide in 1987-1988 which slaughtered over 1.5 million people. </a:t>
            </a:r>
          </a:p>
          <a:p>
            <a:pPr rtl="0" lvl="0">
              <a:spcBef>
                <a:spcPts val="0"/>
              </a:spcBef>
              <a:buClr>
                <a:schemeClr val="dk1"/>
              </a:buClr>
              <a:buSzPct val="55000"/>
              <a:buFont typeface="Arial"/>
              <a:buNone/>
            </a:pPr>
            <a:r>
              <a:rPr sz="2000" lang="en">
                <a:latin typeface="Times New Roman"/>
                <a:ea typeface="Times New Roman"/>
                <a:cs typeface="Times New Roman"/>
                <a:sym typeface="Times New Roman"/>
              </a:rPr>
              <a:t>Iranian Kurdistan is largely quiet on the subject of independance thanks to a combination of Iranian acceptance of Kurdish rights and a strong state security apparatus. </a:t>
            </a:r>
          </a:p>
          <a:p>
            <a:pPr rtl="0" lvl="0">
              <a:spcBef>
                <a:spcPts val="0"/>
              </a:spcBef>
              <a:buClr>
                <a:schemeClr val="dk1"/>
              </a:buClr>
              <a:buSzPct val="55000"/>
              <a:buFont typeface="Arial"/>
              <a:buNone/>
            </a:pPr>
            <a:r>
              <a:rPr sz="2000" lang="en">
                <a:latin typeface="Times New Roman"/>
                <a:ea typeface="Times New Roman"/>
                <a:cs typeface="Times New Roman"/>
                <a:sym typeface="Times New Roman"/>
              </a:rPr>
              <a:t>Turkish Kurdistan is highly divided on the issue of statehood but fields the second largest armed formation of Kurds the PKK.</a:t>
            </a:r>
          </a:p>
          <a:p>
            <a:pPr rtl="0" lvl="0">
              <a:spcBef>
                <a:spcPts val="0"/>
              </a:spcBef>
              <a:buClr>
                <a:schemeClr val="dk1"/>
              </a:buClr>
              <a:buSzPct val="55000"/>
              <a:buFont typeface="Arial"/>
              <a:buNone/>
            </a:pPr>
            <a:r>
              <a:rPr sz="2000" lang="en">
                <a:latin typeface="Times New Roman"/>
                <a:ea typeface="Times New Roman"/>
                <a:cs typeface="Times New Roman"/>
                <a:sym typeface="Times New Roman"/>
              </a:rPr>
              <a:t>Syrian Kurds are currently caught in the crossfire of ISIS expansion and the Syrian civil war.</a:t>
            </a:r>
          </a:p>
          <a:p>
            <a:pPr rtl="0" lvl="0">
              <a:spcBef>
                <a:spcPts val="0"/>
              </a:spcBef>
              <a:buNone/>
            </a:pPr>
            <a:r>
              <a:t/>
            </a:r>
            <a:endParaRPr sz="2800">
              <a:latin typeface="Times New Roman"/>
              <a:ea typeface="Times New Roman"/>
              <a:cs typeface="Times New Roman"/>
              <a:sym typeface="Times New Roman"/>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y="0" x="0"/>
          <a:ext cy="0" cx="0"/>
          <a:chOff y="0" x="0"/>
          <a:chExt cy="0" cx="0"/>
        </a:xfrm>
      </p:grpSpPr>
      <p:pic>
        <p:nvPicPr>
          <p:cNvPr id="75" name="Shape 75"/>
          <p:cNvPicPr preferRelativeResize="0"/>
          <p:nvPr/>
        </p:nvPicPr>
        <p:blipFill>
          <a:blip r:embed="rId3">
            <a:alphaModFix/>
          </a:blip>
          <a:stretch>
            <a:fillRect/>
          </a:stretch>
        </p:blipFill>
        <p:spPr>
          <a:xfrm>
            <a:off y="0" x="1981200"/>
            <a:ext cy="5143500" cx="51435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y="0" x="0"/>
          <a:ext cy="0" cx="0"/>
          <a:chOff y="0" x="0"/>
          <a:chExt cy="0" cx="0"/>
        </a:xfrm>
      </p:grpSpPr>
      <p:sp>
        <p:nvSpPr>
          <p:cNvPr id="80" name="Shape 8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Sykes-Picot Agreement</a:t>
            </a:r>
          </a:p>
        </p:txBody>
      </p:sp>
      <p:sp>
        <p:nvSpPr>
          <p:cNvPr id="81" name="Shape 81"/>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Clr>
                <a:schemeClr val="dk1"/>
              </a:buClr>
              <a:buSzPct val="36666"/>
              <a:buFont typeface="Arial"/>
              <a:buNone/>
            </a:pPr>
            <a:r>
              <a:rPr lang="en"/>
              <a:t>- Sykes – Picot 1916 agreement between France and England dividing the former Ottoman empire into manageable colonies.</a:t>
            </a:r>
          </a:p>
          <a:p>
            <a:pPr rtl="0" lvl="0">
              <a:spcBef>
                <a:spcPts val="0"/>
              </a:spcBef>
              <a:buClr>
                <a:schemeClr val="dk1"/>
              </a:buClr>
              <a:buFont typeface="Arial"/>
              <a:buNone/>
            </a:pPr>
            <a:r>
              <a:t/>
            </a:r>
            <a:endParaRPr/>
          </a:p>
          <a:p>
            <a:pPr rtl="0" lvl="0">
              <a:spcBef>
                <a:spcPts val="0"/>
              </a:spcBef>
              <a:buClr>
                <a:schemeClr val="dk1"/>
              </a:buClr>
              <a:buSzPct val="36666"/>
              <a:buFont typeface="Arial"/>
              <a:buNone/>
            </a:pPr>
            <a:r>
              <a:rPr lang="en"/>
              <a:t>- Artificial boundaries effect on the division of different ethnic groups especially Kurds</a:t>
            </a:r>
          </a:p>
          <a:p>
            <a:pPr>
              <a:spcBef>
                <a:spcPts val="0"/>
              </a:spcBef>
              <a:buNone/>
            </a:pPr>
            <a:r>
              <a:t/>
            </a:r>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y="0" x="0"/>
          <a:ext cy="0" cx="0"/>
          <a:chOff y="0" x="0"/>
          <a:chExt cy="0" cx="0"/>
        </a:xfrm>
      </p:grpSpPr>
      <p:pic>
        <p:nvPicPr>
          <p:cNvPr id="86" name="Shape 86"/>
          <p:cNvPicPr preferRelativeResize="0"/>
          <p:nvPr/>
        </p:nvPicPr>
        <p:blipFill>
          <a:blip r:embed="rId3">
            <a:alphaModFix/>
          </a:blip>
          <a:stretch>
            <a:fillRect/>
          </a:stretch>
        </p:blipFill>
        <p:spPr>
          <a:xfrm>
            <a:off y="0" x="2562057"/>
            <a:ext cy="5143501" cx="4019886"/>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y="0" x="0"/>
          <a:ext cy="0" cx="0"/>
          <a:chOff y="0" x="0"/>
          <a:chExt cy="0" cx="0"/>
        </a:xfrm>
      </p:grpSpPr>
      <p:sp>
        <p:nvSpPr>
          <p:cNvPr id="91" name="Shape 91"/>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Kurds in Iran</a:t>
            </a:r>
          </a:p>
        </p:txBody>
      </p:sp>
      <p:pic>
        <p:nvPicPr>
          <p:cNvPr id="92" name="Shape 92"/>
          <p:cNvPicPr preferRelativeResize="0"/>
          <p:nvPr/>
        </p:nvPicPr>
        <p:blipFill>
          <a:blip r:embed="rId3">
            <a:alphaModFix/>
          </a:blip>
          <a:stretch>
            <a:fillRect/>
          </a:stretch>
        </p:blipFill>
        <p:spPr>
          <a:xfrm>
            <a:off y="216462" x="3446650"/>
            <a:ext cy="4720224" cx="5697349"/>
          </a:xfrm>
          <a:prstGeom prst="rect">
            <a:avLst/>
          </a:prstGeom>
          <a:noFill/>
          <a:ln>
            <a:noFill/>
          </a:ln>
        </p:spPr>
      </p:pic>
      <p:sp>
        <p:nvSpPr>
          <p:cNvPr id="93" name="Shape 93"/>
          <p:cNvSpPr txBox="1"/>
          <p:nvPr/>
        </p:nvSpPr>
        <p:spPr>
          <a:xfrm>
            <a:off y="923725" x="4975000"/>
            <a:ext cy="3458099" cx="3354599"/>
          </a:xfrm>
          <a:prstGeom prst="rect">
            <a:avLst/>
          </a:prstGeom>
          <a:noFill/>
          <a:ln>
            <a:noFill/>
          </a:ln>
        </p:spPr>
        <p:txBody>
          <a:bodyPr bIns="91425" rIns="91425" lIns="91425" tIns="91425" anchor="t" anchorCtr="0">
            <a:noAutofit/>
          </a:bodyPr>
          <a:lstStyle/>
          <a:p>
            <a:pPr rtl="0" lvl="0">
              <a:spcBef>
                <a:spcPts val="0"/>
              </a:spcBef>
              <a:buNone/>
            </a:pPr>
            <a:r>
              <a:t/>
            </a:r>
            <a:endParaRPr/>
          </a:p>
          <a:p>
            <a:pPr rtl="0" lvl="0">
              <a:spcBef>
                <a:spcPts val="0"/>
              </a:spcBef>
              <a:buNone/>
            </a:pPr>
            <a:r>
              <a:t/>
            </a: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7" name="Shape 97"/>
        <p:cNvGrpSpPr/>
        <p:nvPr/>
      </p:nvGrpSpPr>
      <p:grpSpPr>
        <a:xfrm>
          <a:off y="0" x="0"/>
          <a:ext cy="0" cx="0"/>
          <a:chOff y="0" x="0"/>
          <a:chExt cy="0" cx="0"/>
        </a:xfrm>
      </p:grpSpPr>
      <p:sp>
        <p:nvSpPr>
          <p:cNvPr id="98" name="Shape 98"/>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Basic Data Set: (Iran)</a:t>
            </a:r>
          </a:p>
        </p:txBody>
      </p:sp>
      <p:sp>
        <p:nvSpPr>
          <p:cNvPr id="99" name="Shape 99"/>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b="1" sz="1700" lang="en">
                <a:latin typeface="Times New Roman"/>
                <a:ea typeface="Times New Roman"/>
                <a:cs typeface="Times New Roman"/>
                <a:sym typeface="Times New Roman"/>
              </a:rPr>
              <a:t>Country Kurdish population:</a:t>
            </a:r>
            <a:r>
              <a:rPr sz="1700" lang="en">
                <a:latin typeface="Times New Roman"/>
                <a:ea typeface="Times New Roman"/>
                <a:cs typeface="Times New Roman"/>
                <a:sym typeface="Times New Roman"/>
              </a:rPr>
              <a:t> roughly 7 million, 5 million Sunnis</a:t>
            </a:r>
          </a:p>
          <a:p>
            <a:pPr rtl="0" lvl="0">
              <a:spcBef>
                <a:spcPts val="0"/>
              </a:spcBef>
              <a:buNone/>
            </a:pPr>
            <a:r>
              <a:rPr b="1" sz="1700" lang="en">
                <a:latin typeface="Times New Roman"/>
                <a:ea typeface="Times New Roman"/>
                <a:cs typeface="Times New Roman"/>
                <a:sym typeface="Times New Roman"/>
              </a:rPr>
              <a:t>Leading Figures: (ABDULRAHMAN QASIMLO? ) </a:t>
            </a:r>
            <a:r>
              <a:rPr sz="1700" lang="en">
                <a:latin typeface="Times New Roman"/>
                <a:ea typeface="Times New Roman"/>
                <a:cs typeface="Times New Roman"/>
                <a:sym typeface="Times New Roman"/>
              </a:rPr>
              <a:t>Mustafa Hijri, General Secretary of the 14th PDKI</a:t>
            </a:r>
          </a:p>
          <a:p>
            <a:pPr rtl="0" lvl="0">
              <a:spcBef>
                <a:spcPts val="0"/>
              </a:spcBef>
              <a:buNone/>
            </a:pPr>
            <a:r>
              <a:rPr b="1" sz="1700" lang="en">
                <a:latin typeface="Times New Roman"/>
                <a:ea typeface="Times New Roman"/>
                <a:cs typeface="Times New Roman"/>
                <a:sym typeface="Times New Roman"/>
              </a:rPr>
              <a:t>Leading Factions: </a:t>
            </a:r>
            <a:r>
              <a:rPr sz="1700" lang="en">
                <a:latin typeface="Times New Roman"/>
                <a:ea typeface="Times New Roman"/>
                <a:cs typeface="Times New Roman"/>
                <a:sym typeface="Times New Roman"/>
              </a:rPr>
              <a:t>PDKI,  promoter of federalism in Iran, seeks Kurdish national rights within Iranian national context</a:t>
            </a:r>
          </a:p>
          <a:p>
            <a:pPr rtl="0" lvl="0">
              <a:spcBef>
                <a:spcPts val="0"/>
              </a:spcBef>
              <a:buClr>
                <a:schemeClr val="dk1"/>
              </a:buClr>
              <a:buSzPct val="64705"/>
              <a:buFont typeface="Arial"/>
              <a:buNone/>
            </a:pPr>
            <a:r>
              <a:rPr sz="1700" lang="en">
                <a:latin typeface="Times New Roman"/>
                <a:ea typeface="Times New Roman"/>
                <a:cs typeface="Times New Roman"/>
                <a:sym typeface="Times New Roman"/>
              </a:rPr>
              <a:t>PJAK, an offshoot of the Turkish PKK, seeks Kurdish emancipation and seen by Iran as terrorist organization</a:t>
            </a:r>
          </a:p>
          <a:p>
            <a:pPr rtl="0" lvl="0">
              <a:spcBef>
                <a:spcPts val="0"/>
              </a:spcBef>
              <a:buNone/>
            </a:pPr>
            <a:r>
              <a:t/>
            </a:r>
            <a:endParaRPr b="1" sz="1700">
              <a:latin typeface="Times New Roman"/>
              <a:ea typeface="Times New Roman"/>
              <a:cs typeface="Times New Roman"/>
              <a:sym typeface="Times New Roman"/>
            </a:endParaRPr>
          </a:p>
          <a:p>
            <a:pPr rtl="0" lvl="0">
              <a:spcBef>
                <a:spcPts val="0"/>
              </a:spcBef>
              <a:buNone/>
            </a:pPr>
            <a:r>
              <a:rPr b="1" sz="1700" lang="en">
                <a:latin typeface="Times New Roman"/>
                <a:ea typeface="Times New Roman"/>
                <a:cs typeface="Times New Roman"/>
                <a:sym typeface="Times New Roman"/>
              </a:rPr>
              <a:t>Status of Autonomy: </a:t>
            </a:r>
            <a:r>
              <a:rPr sz="1700" lang="en">
                <a:latin typeface="Times New Roman"/>
                <a:ea typeface="Times New Roman"/>
                <a:cs typeface="Times New Roman"/>
                <a:sym typeface="Times New Roman"/>
              </a:rPr>
              <a:t>No autonomy, fighting for cultural recognition</a:t>
            </a:r>
          </a:p>
          <a:p>
            <a:pPr rtl="0" lvl="0">
              <a:spcBef>
                <a:spcPts val="0"/>
              </a:spcBef>
              <a:buNone/>
            </a:pPr>
            <a:r>
              <a:t/>
            </a:r>
            <a:endParaRPr b="1" sz="1700">
              <a:latin typeface="Times New Roman"/>
              <a:ea typeface="Times New Roman"/>
              <a:cs typeface="Times New Roman"/>
              <a:sym typeface="Times New Roman"/>
            </a:endParaRPr>
          </a:p>
          <a:p>
            <a:pPr rtl="0" lvl="0">
              <a:spcBef>
                <a:spcPts val="0"/>
              </a:spcBef>
              <a:buNone/>
            </a:pPr>
            <a:r>
              <a:rPr b="1" sz="1700" lang="en">
                <a:latin typeface="Times New Roman"/>
                <a:ea typeface="Times New Roman"/>
                <a:cs typeface="Times New Roman"/>
                <a:sym typeface="Times New Roman"/>
              </a:rPr>
              <a:t>Conflict Status: </a:t>
            </a:r>
            <a:r>
              <a:rPr sz="1700" lang="en">
                <a:latin typeface="Times New Roman"/>
                <a:ea typeface="Times New Roman"/>
                <a:cs typeface="Times New Roman"/>
                <a:sym typeface="Times New Roman"/>
              </a:rPr>
              <a:t>Mainly peaceful, except for PJAK.  Trying to be heard through the political process.</a:t>
            </a:r>
          </a:p>
          <a:p>
            <a:pPr rtl="0" lvl="0">
              <a:spcBef>
                <a:spcPts val="0"/>
              </a:spcBef>
              <a:buNone/>
            </a:pPr>
            <a:r>
              <a:t/>
            </a:r>
            <a:endParaRPr sz="1700">
              <a:latin typeface="Times New Roman"/>
              <a:ea typeface="Times New Roman"/>
              <a:cs typeface="Times New Roman"/>
              <a:sym typeface="Times New Roman"/>
            </a:endParaRPr>
          </a:p>
          <a:p>
            <a:pPr rtl="0" lvl="0">
              <a:spcBef>
                <a:spcPts val="0"/>
              </a:spcBef>
              <a:buNone/>
            </a:pPr>
            <a:r>
              <a:t/>
            </a:r>
            <a:endParaRPr sz="1700">
              <a:latin typeface="Times New Roman"/>
              <a:ea typeface="Times New Roman"/>
              <a:cs typeface="Times New Roman"/>
              <a:sym typeface="Times New Roman"/>
            </a:endParaRPr>
          </a:p>
          <a:p>
            <a:pPr rtl="0" lvl="0">
              <a:spcBef>
                <a:spcPts val="0"/>
              </a:spcBef>
              <a:buNone/>
            </a:pPr>
            <a:r>
              <a:t/>
            </a:r>
            <a:endParaRPr sz="1700">
              <a:latin typeface="Times New Roman"/>
              <a:ea typeface="Times New Roman"/>
              <a:cs typeface="Times New Roman"/>
              <a:sym typeface="Times New Roman"/>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y="0" x="0"/>
          <a:ext cy="0" cx="0"/>
          <a:chOff y="0" x="0"/>
          <a:chExt cy="0" cx="0"/>
        </a:xfrm>
      </p:grpSpPr>
      <p:sp>
        <p:nvSpPr>
          <p:cNvPr id="104" name="Shape 104"/>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latin typeface="Times New Roman"/>
                <a:ea typeface="Times New Roman"/>
                <a:cs typeface="Times New Roman"/>
                <a:sym typeface="Times New Roman"/>
              </a:rPr>
              <a:t>History of the Kurds in Iran</a:t>
            </a:r>
          </a:p>
        </p:txBody>
      </p:sp>
      <p:sp>
        <p:nvSpPr>
          <p:cNvPr id="105" name="Shape 10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b="1" sz="1800" lang="en"/>
              <a:t>- Post WWI, the loose Iranian political system allowed Kurds to consolidate Kurdish Tribal authority </a:t>
            </a:r>
          </a:p>
          <a:p>
            <a:pPr rtl="0" lvl="0">
              <a:spcBef>
                <a:spcPts val="0"/>
              </a:spcBef>
              <a:buNone/>
            </a:pPr>
            <a:r>
              <a:t/>
            </a:r>
            <a:endParaRPr b="1" sz="1800"/>
          </a:p>
          <a:p>
            <a:pPr rtl="0" lvl="0">
              <a:spcBef>
                <a:spcPts val="0"/>
              </a:spcBef>
              <a:buNone/>
            </a:pPr>
            <a:r>
              <a:rPr b="1" sz="1800" lang="en"/>
              <a:t>- In 1925, Shah Reza centralized authority leading to confrontation with Kurdish tribal authority.   This resulted in assassination of Kurdish leader Simko in 1930 and rise of Kurdish nationalist movement.</a:t>
            </a:r>
          </a:p>
          <a:p>
            <a:pPr rtl="0" lvl="0">
              <a:spcBef>
                <a:spcPts val="0"/>
              </a:spcBef>
              <a:buNone/>
            </a:pPr>
            <a:r>
              <a:t/>
            </a:r>
            <a:endParaRPr b="1" sz="1800"/>
          </a:p>
          <a:p>
            <a:pPr rtl="0" lvl="0">
              <a:spcBef>
                <a:spcPts val="0"/>
              </a:spcBef>
              <a:buNone/>
            </a:pPr>
            <a:r>
              <a:rPr b="1" sz="1800" lang="en"/>
              <a:t>- WW2 and the establishment of the Society for the revival of the Kurds/ Kurdistan (Komalay Jiyanaway Kurd/Kurdistan JK) 1942 then the Kurdish Democratic Party KDP 1945</a:t>
            </a:r>
          </a:p>
          <a:p>
            <a:pPr rtl="0" lvl="0">
              <a:spcBef>
                <a:spcPts val="0"/>
              </a:spcBef>
              <a:buNone/>
            </a:pPr>
            <a:r>
              <a:t/>
            </a:r>
            <a:endParaRPr b="1" sz="1800"/>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y="0" x="0"/>
          <a:ext cy="0" cx="0"/>
          <a:chOff y="0" x="0"/>
          <a:chExt cy="0" cx="0"/>
        </a:xfrm>
      </p:grpSpPr>
      <p:sp>
        <p:nvSpPr>
          <p:cNvPr id="110" name="Shape 110"/>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latin typeface="Times New Roman"/>
                <a:ea typeface="Times New Roman"/>
                <a:cs typeface="Times New Roman"/>
                <a:sym typeface="Times New Roman"/>
              </a:rPr>
              <a:t>History of Kurds in Iran	</a:t>
            </a:r>
          </a:p>
        </p:txBody>
      </p:sp>
      <p:sp>
        <p:nvSpPr>
          <p:cNvPr id="111" name="Shape 111"/>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Clr>
                <a:schemeClr val="dk1"/>
              </a:buClr>
              <a:buSzPct val="45833"/>
              <a:buFont typeface="Arial"/>
              <a:buNone/>
            </a:pPr>
            <a:r>
              <a:rPr sz="2400" lang="en"/>
              <a:t>- Establishment and defeat of the Mahabad Republic of Kurdistan 1946 </a:t>
            </a:r>
          </a:p>
          <a:p>
            <a:pPr rtl="0" lvl="0">
              <a:spcBef>
                <a:spcPts val="0"/>
              </a:spcBef>
              <a:buClr>
                <a:schemeClr val="dk1"/>
              </a:buClr>
              <a:buFont typeface="Arial"/>
              <a:buNone/>
            </a:pPr>
            <a:r>
              <a:t/>
            </a:r>
            <a:endParaRPr sz="2400"/>
          </a:p>
          <a:p>
            <a:pPr rtl="0" lvl="0">
              <a:spcBef>
                <a:spcPts val="0"/>
              </a:spcBef>
              <a:buClr>
                <a:schemeClr val="dk1"/>
              </a:buClr>
              <a:buSzPct val="45833"/>
              <a:buFont typeface="Arial"/>
              <a:buNone/>
            </a:pPr>
            <a:r>
              <a:rPr sz="2400" lang="en"/>
              <a:t>- KDP seeking official recognition after 1953 coup and Iranian government oppression against Kurds who fled to Iraq </a:t>
            </a:r>
          </a:p>
          <a:p>
            <a:pPr rtl="0" lvl="0">
              <a:spcBef>
                <a:spcPts val="0"/>
              </a:spcBef>
              <a:buClr>
                <a:schemeClr val="dk1"/>
              </a:buClr>
              <a:buFont typeface="Arial"/>
              <a:buNone/>
            </a:pPr>
            <a:r>
              <a:t/>
            </a:r>
            <a:endParaRPr sz="2400"/>
          </a:p>
          <a:p>
            <a:pPr rtl="0" lvl="0">
              <a:spcBef>
                <a:spcPts val="0"/>
              </a:spcBef>
              <a:buClr>
                <a:schemeClr val="dk1"/>
              </a:buClr>
              <a:buSzPct val="45833"/>
              <a:buFont typeface="Arial"/>
              <a:buNone/>
            </a:pPr>
            <a:r>
              <a:rPr sz="2400" lang="en"/>
              <a:t>- Iranian and Iraqi Kurds relationship in times of war and peace between Iran and Iraq</a:t>
            </a:r>
          </a:p>
          <a:p>
            <a:pPr rtl="0" lvl="0">
              <a:spcBef>
                <a:spcPts val="0"/>
              </a:spcBef>
              <a:buNone/>
            </a:pPr>
            <a:r>
              <a:t/>
            </a:r>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y="0" x="0"/>
          <a:ext cy="0" cx="0"/>
          <a:chOff y="0" x="0"/>
          <a:chExt cy="0" cx="0"/>
        </a:xfrm>
      </p:grpSpPr>
      <p:sp>
        <p:nvSpPr>
          <p:cNvPr id="116" name="Shape 116"/>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Kurds in Iran</a:t>
            </a:r>
          </a:p>
        </p:txBody>
      </p:sp>
      <p:sp>
        <p:nvSpPr>
          <p:cNvPr id="117" name="Shape 117"/>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Clr>
                <a:schemeClr val="dk1"/>
              </a:buClr>
              <a:buSzPct val="36666"/>
              <a:buFont typeface="Arial"/>
              <a:buNone/>
            </a:pPr>
            <a:r>
              <a:rPr lang="en"/>
              <a:t>- Iranian Kurds internal conflicts over power and representation</a:t>
            </a:r>
          </a:p>
          <a:p>
            <a:pPr rtl="0" lvl="0">
              <a:spcBef>
                <a:spcPts val="0"/>
              </a:spcBef>
              <a:buClr>
                <a:schemeClr val="dk1"/>
              </a:buClr>
              <a:buFont typeface="Arial"/>
              <a:buNone/>
            </a:pPr>
            <a:r>
              <a:t/>
            </a:r>
            <a:endParaRPr/>
          </a:p>
          <a:p>
            <a:pPr rtl="0" lvl="0">
              <a:spcBef>
                <a:spcPts val="0"/>
              </a:spcBef>
              <a:buClr>
                <a:schemeClr val="dk1"/>
              </a:buClr>
              <a:buSzPct val="36666"/>
              <a:buFont typeface="Arial"/>
              <a:buNone/>
            </a:pPr>
            <a:r>
              <a:rPr lang="en"/>
              <a:t>- Iranian Kurds and the Islamic revolution </a:t>
            </a:r>
          </a:p>
          <a:p>
            <a:pPr rtl="0" lvl="0">
              <a:spcBef>
                <a:spcPts val="0"/>
              </a:spcBef>
              <a:buClr>
                <a:schemeClr val="dk1"/>
              </a:buClr>
              <a:buFont typeface="Arial"/>
              <a:buNone/>
            </a:pPr>
            <a:r>
              <a:t/>
            </a:r>
            <a:endParaRPr/>
          </a:p>
          <a:p>
            <a:pPr rtl="0" lvl="0">
              <a:spcBef>
                <a:spcPts val="0"/>
              </a:spcBef>
              <a:buClr>
                <a:schemeClr val="dk1"/>
              </a:buClr>
              <a:buSzPct val="36666"/>
              <a:buFont typeface="Arial"/>
              <a:buNone/>
            </a:pPr>
            <a:r>
              <a:rPr lang="en"/>
              <a:t>- Iranian Kurds during Khatami’s presidency</a:t>
            </a:r>
          </a:p>
          <a:p>
            <a:pPr rtl="0" lvl="0">
              <a:spcBef>
                <a:spcPts val="0"/>
              </a:spcBef>
              <a:buNone/>
            </a:pPr>
            <a:r>
              <a:t/>
            </a:r>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y="0" x="0"/>
          <a:ext cy="0" cx="0"/>
          <a:chOff y="0" x="0"/>
          <a:chExt cy="0" cx="0"/>
        </a:xfrm>
      </p:grpSpPr>
      <p:sp>
        <p:nvSpPr>
          <p:cNvPr id="122" name="Shape 122"/>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Current Kurdish Situation in Iran</a:t>
            </a:r>
          </a:p>
        </p:txBody>
      </p:sp>
      <p:sp>
        <p:nvSpPr>
          <p:cNvPr id="123" name="Shape 123"/>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Clr>
                <a:schemeClr val="dk1"/>
              </a:buClr>
              <a:buSzPct val="45833"/>
              <a:buFont typeface="Arial"/>
              <a:buNone/>
            </a:pPr>
            <a:r>
              <a:rPr sz="2400" lang="en"/>
              <a:t>- Iranian Kurds during Ahmadinejad’s presidency</a:t>
            </a:r>
          </a:p>
          <a:p>
            <a:pPr rtl="0" lvl="0">
              <a:spcBef>
                <a:spcPts val="0"/>
              </a:spcBef>
              <a:buClr>
                <a:schemeClr val="dk1"/>
              </a:buClr>
              <a:buFont typeface="Arial"/>
              <a:buNone/>
            </a:pPr>
            <a:r>
              <a:t/>
            </a:r>
            <a:endParaRPr sz="2400"/>
          </a:p>
          <a:p>
            <a:pPr rtl="0" lvl="0">
              <a:spcBef>
                <a:spcPts val="0"/>
              </a:spcBef>
              <a:buClr>
                <a:schemeClr val="dk1"/>
              </a:buClr>
              <a:buSzPct val="45833"/>
              <a:buFont typeface="Arial"/>
              <a:buNone/>
            </a:pPr>
            <a:r>
              <a:rPr sz="2400" lang="en"/>
              <a:t>- Main constraints to Iranian Kurdish mobilization</a:t>
            </a:r>
          </a:p>
          <a:p>
            <a:pPr rtl="0" lvl="0">
              <a:spcBef>
                <a:spcPts val="0"/>
              </a:spcBef>
              <a:buNone/>
            </a:pPr>
            <a:r>
              <a:t/>
            </a:r>
            <a:endParaRPr sz="2400"/>
          </a:p>
          <a:p>
            <a:pPr rtl="0" lvl="0">
              <a:spcBef>
                <a:spcPts val="0"/>
              </a:spcBef>
              <a:buNone/>
            </a:pPr>
            <a:r>
              <a:t/>
            </a:r>
            <a:endParaRPr sz="2400"/>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y="0" x="0"/>
          <a:ext cy="0" cx="0"/>
          <a:chOff y="0" x="0"/>
          <a:chExt cy="0" cx="0"/>
        </a:xfrm>
      </p:grpSpPr>
      <p:sp>
        <p:nvSpPr>
          <p:cNvPr id="128" name="Shape 128"/>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Kurds in Turkey</a:t>
            </a:r>
          </a:p>
        </p:txBody>
      </p:sp>
      <p:pic>
        <p:nvPicPr>
          <p:cNvPr id="129" name="Shape 129"/>
          <p:cNvPicPr preferRelativeResize="0"/>
          <p:nvPr/>
        </p:nvPicPr>
        <p:blipFill>
          <a:blip r:embed="rId3">
            <a:alphaModFix/>
          </a:blip>
          <a:stretch>
            <a:fillRect/>
          </a:stretch>
        </p:blipFill>
        <p:spPr>
          <a:xfrm>
            <a:off y="1403799" x="457200"/>
            <a:ext cy="3263700" cx="6684075"/>
          </a:xfrm>
          <a:prstGeom prst="rect">
            <a:avLst/>
          </a:prstGeom>
          <a:noFill/>
          <a:ln>
            <a:noFill/>
          </a:ln>
        </p:spPr>
      </p:pic>
      <p:pic>
        <p:nvPicPr>
          <p:cNvPr id="130" name="Shape 130"/>
          <p:cNvPicPr preferRelativeResize="0"/>
          <p:nvPr/>
        </p:nvPicPr>
        <p:blipFill>
          <a:blip r:embed="rId4">
            <a:alphaModFix/>
          </a:blip>
          <a:stretch>
            <a:fillRect/>
          </a:stretch>
        </p:blipFill>
        <p:spPr>
          <a:xfrm>
            <a:off y="205974" x="6425326"/>
            <a:ext cy="1590501" cx="2567374"/>
          </a:xfrm>
          <a:prstGeom prst="rect">
            <a:avLst/>
          </a:prstGeom>
          <a:noFill/>
          <a:ln>
            <a:noFill/>
          </a:ln>
        </p:spPr>
      </p:pic>
      <p:pic>
        <p:nvPicPr>
          <p:cNvPr id="131" name="Shape 131"/>
          <p:cNvPicPr preferRelativeResize="0"/>
          <p:nvPr/>
        </p:nvPicPr>
        <p:blipFill>
          <a:blip r:embed="rId5">
            <a:alphaModFix/>
          </a:blip>
          <a:stretch>
            <a:fillRect/>
          </a:stretch>
        </p:blipFill>
        <p:spPr>
          <a:xfrm>
            <a:off y="2282874" x="7048900"/>
            <a:ext cy="2031300" cx="2037749"/>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y="0" x="0"/>
          <a:ext cy="0" cx="0"/>
          <a:chOff y="0" x="0"/>
          <a:chExt cy="0" cx="0"/>
        </a:xfrm>
      </p:grpSpPr>
      <p:sp>
        <p:nvSpPr>
          <p:cNvPr id="136" name="Shape 136"/>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Basic Data Set: (Turkey)</a:t>
            </a:r>
          </a:p>
        </p:txBody>
      </p:sp>
      <p:sp>
        <p:nvSpPr>
          <p:cNvPr id="137" name="Shape 137"/>
          <p:cNvSpPr txBox="1"/>
          <p:nvPr>
            <p:ph idx="1" type="body"/>
          </p:nvPr>
        </p:nvSpPr>
        <p:spPr>
          <a:xfrm>
            <a:off y="1200150" x="457200"/>
            <a:ext cy="3725699" cx="8229600"/>
          </a:xfrm>
          <a:prstGeom prst="rect">
            <a:avLst/>
          </a:prstGeom>
          <a:noFill/>
        </p:spPr>
        <p:txBody>
          <a:bodyPr bIns="91425" rIns="91425" lIns="91425" tIns="91425" anchor="t" anchorCtr="0">
            <a:noAutofit/>
          </a:bodyPr>
          <a:lstStyle/>
          <a:p>
            <a:pPr rtl="0" lvl="0">
              <a:spcBef>
                <a:spcPts val="0"/>
              </a:spcBef>
              <a:buClr>
                <a:schemeClr val="dk1"/>
              </a:buClr>
              <a:buSzPct val="64705"/>
              <a:buFont typeface="Arial"/>
              <a:buNone/>
            </a:pPr>
            <a:r>
              <a:rPr b="1" sz="1700" lang="en">
                <a:latin typeface="Times New Roman"/>
                <a:ea typeface="Times New Roman"/>
                <a:cs typeface="Times New Roman"/>
                <a:sym typeface="Times New Roman"/>
              </a:rPr>
              <a:t>Country Kurdish population:</a:t>
            </a:r>
            <a:r>
              <a:rPr sz="1700" lang="en">
                <a:latin typeface="Times New Roman"/>
                <a:ea typeface="Times New Roman"/>
                <a:cs typeface="Times New Roman"/>
                <a:sym typeface="Times New Roman"/>
              </a:rPr>
              <a:t> roughly 14-25 million (15-25% of population)</a:t>
            </a:r>
          </a:p>
          <a:p>
            <a:pPr rtl="0" lvl="0">
              <a:spcBef>
                <a:spcPts val="0"/>
              </a:spcBef>
              <a:buNone/>
            </a:pPr>
            <a:r>
              <a:rPr b="1" sz="1700" lang="en">
                <a:latin typeface="Times New Roman"/>
                <a:ea typeface="Times New Roman"/>
                <a:cs typeface="Times New Roman"/>
                <a:sym typeface="Times New Roman"/>
              </a:rPr>
              <a:t>Leading figures: Abdullah Ocalan (PKK), Leyla Zana (HDP/ BDP)</a:t>
            </a:r>
          </a:p>
          <a:p>
            <a:pPr rtl="0" lvl="0">
              <a:spcBef>
                <a:spcPts val="0"/>
              </a:spcBef>
              <a:buClr>
                <a:schemeClr val="dk1"/>
              </a:buClr>
              <a:buSzPct val="64705"/>
              <a:buFont typeface="Arial"/>
              <a:buNone/>
            </a:pPr>
            <a:r>
              <a:rPr b="1" sz="1700" lang="en">
                <a:latin typeface="Times New Roman"/>
                <a:ea typeface="Times New Roman"/>
                <a:cs typeface="Times New Roman"/>
                <a:sym typeface="Times New Roman"/>
              </a:rPr>
              <a:t>Leading Factions: PKK</a:t>
            </a:r>
            <a:r>
              <a:rPr sz="1700" lang="en">
                <a:latin typeface="Times New Roman"/>
                <a:ea typeface="Times New Roman"/>
                <a:cs typeface="Times New Roman"/>
                <a:sym typeface="Times New Roman"/>
              </a:rPr>
              <a:t>,  promoter of separatism/ socialism  in Turkey, seeks Kurdish national rights via parallel state structures and armed struggle. </a:t>
            </a:r>
            <a:r>
              <a:rPr b="1" sz="1700" lang="en">
                <a:latin typeface="Times New Roman"/>
                <a:ea typeface="Times New Roman"/>
                <a:cs typeface="Times New Roman"/>
                <a:sym typeface="Times New Roman"/>
              </a:rPr>
              <a:t>Peace and Democracy Party/ Democratic Regions Party has 1 parliamentary candidate/ 103 municipal</a:t>
            </a:r>
          </a:p>
          <a:p>
            <a:pPr rtl="0">
              <a:spcBef>
                <a:spcPts val="0"/>
              </a:spcBef>
              <a:buNone/>
            </a:pPr>
            <a:r>
              <a:rPr sz="1700" lang="en">
                <a:latin typeface="Times New Roman"/>
                <a:ea typeface="Times New Roman"/>
                <a:cs typeface="Times New Roman"/>
                <a:sym typeface="Times New Roman"/>
              </a:rPr>
              <a:t>PKK Has established an umbrella parallel state in all four territories.</a:t>
            </a:r>
          </a:p>
          <a:p>
            <a:pPr rtl="0" lvl="0">
              <a:spcBef>
                <a:spcPts val="0"/>
              </a:spcBef>
              <a:buNone/>
            </a:pPr>
            <a:r>
              <a:rPr sz="1700" lang="en">
                <a:latin typeface="Times New Roman"/>
                <a:ea typeface="Times New Roman"/>
                <a:cs typeface="Times New Roman"/>
                <a:sym typeface="Times New Roman"/>
              </a:rPr>
              <a:t>HDP has attempted to elect pro-Kurdish rights candidates to Turkish parliament.</a:t>
            </a:r>
          </a:p>
          <a:p>
            <a:pPr rtl="0" lvl="0">
              <a:spcBef>
                <a:spcPts val="0"/>
              </a:spcBef>
              <a:buClr>
                <a:schemeClr val="dk1"/>
              </a:buClr>
              <a:buSzPct val="64705"/>
              <a:buFont typeface="Arial"/>
              <a:buNone/>
            </a:pPr>
            <a:r>
              <a:rPr b="1" sz="1700" lang="en">
                <a:latin typeface="Times New Roman"/>
                <a:ea typeface="Times New Roman"/>
                <a:cs typeface="Times New Roman"/>
                <a:sym typeface="Times New Roman"/>
              </a:rPr>
              <a:t>Status of Autonomy: </a:t>
            </a:r>
            <a:r>
              <a:rPr sz="1700" lang="en">
                <a:latin typeface="Times New Roman"/>
                <a:ea typeface="Times New Roman"/>
                <a:cs typeface="Times New Roman"/>
                <a:sym typeface="Times New Roman"/>
              </a:rPr>
              <a:t>No autonomy, heavily militarized South East region via army and Home Guards; ceasefire in guerilla war in 1999. IN 2010 more fighting broke out. Fighting for cultural recognition: proposals for Confederal system across four countries.</a:t>
            </a:r>
          </a:p>
          <a:p>
            <a:pPr rtl="0" lvl="0">
              <a:spcBef>
                <a:spcPts val="0"/>
              </a:spcBef>
              <a:buClr>
                <a:schemeClr val="dk1"/>
              </a:buClr>
              <a:buSzPct val="64705"/>
              <a:buFont typeface="Arial"/>
              <a:buNone/>
            </a:pPr>
            <a:r>
              <a:rPr b="1" sz="1700" lang="en">
                <a:latin typeface="Times New Roman"/>
                <a:ea typeface="Times New Roman"/>
                <a:cs typeface="Times New Roman"/>
                <a:sym typeface="Times New Roman"/>
              </a:rPr>
              <a:t>Conflict Status: </a:t>
            </a:r>
            <a:r>
              <a:rPr sz="1700" lang="en">
                <a:latin typeface="Times New Roman"/>
                <a:ea typeface="Times New Roman"/>
                <a:cs typeface="Times New Roman"/>
                <a:sym typeface="Times New Roman"/>
              </a:rPr>
              <a:t>Mainly peaceful, except for PKK strikes in Iraq.  Trying to be heard through the political process while refusing to disarm PKK.</a:t>
            </a:r>
          </a:p>
          <a:p>
            <a:pPr rtl="0" lvl="0">
              <a:spcBef>
                <a:spcPts val="0"/>
              </a:spcBef>
              <a:buClr>
                <a:schemeClr val="dk1"/>
              </a:buClr>
              <a:buFont typeface="Arial"/>
              <a:buNone/>
            </a:pPr>
            <a:r>
              <a:t/>
            </a:r>
            <a:endParaRPr sz="1700">
              <a:latin typeface="Times New Roman"/>
              <a:ea typeface="Times New Roman"/>
              <a:cs typeface="Times New Roman"/>
              <a:sym typeface="Times New Roman"/>
            </a:endParaRPr>
          </a:p>
          <a:p>
            <a:pPr rtl="0" lvl="0">
              <a:spcBef>
                <a:spcPts val="0"/>
              </a:spcBef>
              <a:buClr>
                <a:schemeClr val="dk1"/>
              </a:buClr>
              <a:buFont typeface="Arial"/>
              <a:buNone/>
            </a:pPr>
            <a:r>
              <a:t/>
            </a:r>
            <a:endParaRPr sz="1700">
              <a:latin typeface="Times New Roman"/>
              <a:ea typeface="Times New Roman"/>
              <a:cs typeface="Times New Roman"/>
              <a:sym typeface="Times New Roman"/>
            </a:endParaRPr>
          </a:p>
          <a:p>
            <a:pPr rtl="0" lvl="0">
              <a:spcBef>
                <a:spcPts val="0"/>
              </a:spcBef>
              <a:buClr>
                <a:schemeClr val="dk1"/>
              </a:buClr>
              <a:buFont typeface="Arial"/>
              <a:buNone/>
            </a:pPr>
            <a:r>
              <a:t/>
            </a:r>
            <a:endParaRPr sz="1700">
              <a:latin typeface="Times New Roman"/>
              <a:ea typeface="Times New Roman"/>
              <a:cs typeface="Times New Roman"/>
              <a:sym typeface="Times New Roman"/>
            </a:endParaRPr>
          </a:p>
          <a:p>
            <a:pPr rtl="0" lvl="0">
              <a:spcBef>
                <a:spcPts val="0"/>
              </a:spcBef>
              <a:buNone/>
            </a:pPr>
            <a:r>
              <a:t/>
            </a:r>
            <a:endParaRPr b="1" sz="1400">
              <a:latin typeface="Times New Roman"/>
              <a:ea typeface="Times New Roman"/>
              <a:cs typeface="Times New Roman"/>
              <a:sym typeface="Times New Roman"/>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y="0" x="0"/>
          <a:ext cy="0" cx="0"/>
          <a:chOff y="0" x="0"/>
          <a:chExt cy="0" cx="0"/>
        </a:xfrm>
      </p:grpSpPr>
      <p:pic>
        <p:nvPicPr>
          <p:cNvPr id="142" name="Shape 142"/>
          <p:cNvPicPr preferRelativeResize="0"/>
          <p:nvPr/>
        </p:nvPicPr>
        <p:blipFill>
          <a:blip r:embed="rId3">
            <a:alphaModFix/>
          </a:blip>
          <a:stretch>
            <a:fillRect/>
          </a:stretch>
        </p:blipFill>
        <p:spPr>
          <a:xfrm>
            <a:off y="0" x="0"/>
            <a:ext cy="5143500" cx="7754020"/>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y="0" x="0"/>
          <a:ext cy="0" cx="0"/>
          <a:chOff y="0" x="0"/>
          <a:chExt cy="0" cx="0"/>
        </a:xfrm>
      </p:grpSpPr>
      <p:sp>
        <p:nvSpPr>
          <p:cNvPr id="147" name="Shape 14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History of Kurds in Turkey</a:t>
            </a:r>
          </a:p>
        </p:txBody>
      </p:sp>
      <p:sp>
        <p:nvSpPr>
          <p:cNvPr id="148" name="Shape 14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Between 1937-1938 50-70,000 Kurds were killed in a forced resettlement campaign for Turkification of the country. This is called the Dersim Massacre/Revolt</a:t>
            </a:r>
          </a:p>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In the 1970’s Kurdish separatists in Turkey formed the Kurdish Workers Party (PKK), a Marxist Leninist organization that engaged in guerrilla warfare with the Turkish government from 1978 until 1999.</a:t>
            </a:r>
          </a:p>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The Turkish government responded with severe human rights violations.</a:t>
            </a:r>
          </a:p>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In the 1990’s this devolved into mutual targeting of civilians via terrorism/ paramilitaries.</a:t>
            </a:r>
          </a:p>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In 1991 Leyla Zana was elected to Parliament. In 1994 she was imprisoned until 2004. In 1999 the Turkish government captured the leader of the PKK; Abdullah Ocelan.In 2008 Leyla Zana was again arrested and sentenced to two years in prison.</a:t>
            </a:r>
          </a:p>
          <a:p>
            <a:pPr rtl="0" lvl="0" indent="-336550" marL="457200">
              <a:spcBef>
                <a:spcPts val="0"/>
              </a:spcBef>
              <a:buClr>
                <a:schemeClr val="lt1"/>
              </a:buClr>
              <a:buSzPct val="100000"/>
              <a:buFont typeface="Times New Roman"/>
              <a:buChar char="-"/>
            </a:pPr>
            <a:r>
              <a:rPr sz="1700" lang="en">
                <a:latin typeface="Times New Roman"/>
                <a:ea typeface="Times New Roman"/>
                <a:cs typeface="Times New Roman"/>
                <a:sym typeface="Times New Roman"/>
              </a:rPr>
              <a:t>In 2011 the government again barred and arrested electoral candidates supposedly connected with the PKK triggering violent demonstrations.</a:t>
            </a:r>
          </a:p>
          <a:p>
            <a:pPr lvl="0">
              <a:spcBef>
                <a:spcPts val="0"/>
              </a:spcBef>
              <a:buNone/>
            </a:pPr>
            <a:r>
              <a:t/>
            </a:r>
            <a:endParaRPr sz="1700">
              <a:latin typeface="Times New Roman"/>
              <a:ea typeface="Times New Roman"/>
              <a:cs typeface="Times New Roman"/>
              <a:sym typeface="Times New Roman"/>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y="0" x="0"/>
          <a:ext cy="0" cx="0"/>
          <a:chOff y="0" x="0"/>
          <a:chExt cy="0" cx="0"/>
        </a:xfrm>
      </p:grpSpPr>
      <p:sp>
        <p:nvSpPr>
          <p:cNvPr id="153" name="Shape 15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Conflict Factors in Turkey</a:t>
            </a:r>
          </a:p>
        </p:txBody>
      </p:sp>
      <p:sp>
        <p:nvSpPr>
          <p:cNvPr id="154" name="Shape 15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81000" marL="457200">
              <a:spcBef>
                <a:spcPts val="0"/>
              </a:spcBef>
              <a:buClr>
                <a:schemeClr val="lt1"/>
              </a:buClr>
              <a:buSzPct val="100000"/>
              <a:buFont typeface="Arial"/>
              <a:buChar char="-"/>
            </a:pPr>
            <a:r>
              <a:rPr sz="2400" lang="en"/>
              <a:t>Even speaking Kurdish was illegal until 1991</a:t>
            </a:r>
          </a:p>
          <a:p>
            <a:pPr rtl="0" lvl="0" indent="-381000" marL="457200">
              <a:spcBef>
                <a:spcPts val="0"/>
              </a:spcBef>
              <a:buClr>
                <a:schemeClr val="lt1"/>
              </a:buClr>
              <a:buSzPct val="100000"/>
              <a:buFont typeface="Arial"/>
              <a:buChar char="-"/>
            </a:pPr>
            <a:r>
              <a:rPr sz="2400" lang="en"/>
              <a:t>370,000 Kurds have since been displaced and 3,000 villages wiped off the map. 40,000 people have been killed in Turkey with the 1990’s exhibiting terrorism targeting Turkish civilians &amp; paramilitary violence and covert operations targeting Kurdish civilians.</a:t>
            </a:r>
          </a:p>
          <a:p>
            <a:pPr lvl="0" indent="-381000" marL="457200">
              <a:spcBef>
                <a:spcPts val="0"/>
              </a:spcBef>
              <a:buClr>
                <a:schemeClr val="lt1"/>
              </a:buClr>
              <a:buSzPct val="100000"/>
              <a:buFont typeface="Arial"/>
              <a:buChar char="-"/>
            </a:pPr>
            <a:r>
              <a:rPr sz="2400" lang="en"/>
              <a:t>Turkish refusal to support the besieged Syrian Kurdish city of Kobane triggered mass violent demonstrations on 7 Oct, 2014.</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y="0" x="0"/>
          <a:ext cy="0" cx="0"/>
          <a:chOff y="0" x="0"/>
          <a:chExt cy="0" cx="0"/>
        </a:xfrm>
      </p:grpSpPr>
      <p:sp>
        <p:nvSpPr>
          <p:cNvPr id="159" name="Shape 15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Conflict Factors in Turkey</a:t>
            </a:r>
          </a:p>
        </p:txBody>
      </p:sp>
      <p:sp>
        <p:nvSpPr>
          <p:cNvPr id="160" name="Shape 16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68300" marL="457200">
              <a:spcBef>
                <a:spcPts val="0"/>
              </a:spcBef>
              <a:buClr>
                <a:schemeClr val="lt1"/>
              </a:buClr>
              <a:buSzPct val="100000"/>
              <a:buFont typeface="Arial"/>
              <a:buChar char="-"/>
            </a:pPr>
            <a:r>
              <a:rPr sz="2200" lang="en"/>
              <a:t>Secret peace deals with PKK have stalled.</a:t>
            </a:r>
          </a:p>
          <a:p>
            <a:pPr rtl="0" lvl="0" indent="-368300" marL="457200">
              <a:spcBef>
                <a:spcPts val="0"/>
              </a:spcBef>
              <a:buClr>
                <a:schemeClr val="lt1"/>
              </a:buClr>
              <a:buSzPct val="100000"/>
              <a:buFont typeface="Arial"/>
              <a:buChar char="-"/>
            </a:pPr>
            <a:r>
              <a:rPr sz="2200" lang="en"/>
              <a:t>On 13 October, 2014 the Turkish Air force bombed PKK positions along the Iraqi/Turkish border.</a:t>
            </a:r>
          </a:p>
          <a:p>
            <a:pPr rtl="0" lvl="0" indent="-368300" marL="457200">
              <a:spcBef>
                <a:spcPts val="0"/>
              </a:spcBef>
              <a:buClr>
                <a:schemeClr val="lt1"/>
              </a:buClr>
              <a:buSzPct val="100000"/>
              <a:buFont typeface="Arial"/>
              <a:buChar char="-"/>
            </a:pPr>
            <a:r>
              <a:rPr sz="2200" lang="en"/>
              <a:t>Iraqi Kurdish leader Barzani relies on Turkish tacit support for the Autonomous Region.</a:t>
            </a:r>
          </a:p>
          <a:p>
            <a:pPr rtl="0" lvl="0" indent="-368300" marL="457200">
              <a:spcBef>
                <a:spcPts val="0"/>
              </a:spcBef>
              <a:buClr>
                <a:schemeClr val="lt1"/>
              </a:buClr>
              <a:buSzPct val="100000"/>
              <a:buFont typeface="Arial"/>
              <a:buChar char="-"/>
            </a:pPr>
            <a:r>
              <a:rPr sz="2200" lang="en"/>
              <a:t>Syrian Kurdish fighters in the Democratic Union Party (PYD) holding Kobane are a likely candidate for US arms and tactical support against ISIS. PYD is the Syrian arm of the PKK.</a:t>
            </a:r>
          </a:p>
          <a:p>
            <a:pPr rtl="0" lvl="0" indent="-368300" marL="457200">
              <a:spcBef>
                <a:spcPts val="0"/>
              </a:spcBef>
              <a:buClr>
                <a:schemeClr val="lt1"/>
              </a:buClr>
              <a:buSzPct val="100000"/>
              <a:buFont typeface="Arial"/>
              <a:buChar char="-"/>
            </a:pPr>
            <a:r>
              <a:rPr sz="2200" lang="en"/>
              <a:t>Ocalan calls for demilitarization. His relevance and agency are being questioned.</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y="0" x="0"/>
          <a:ext cy="0" cx="0"/>
          <a:chOff y="0" x="0"/>
          <a:chExt cy="0" cx="0"/>
        </a:xfrm>
      </p:grpSpPr>
      <p:pic>
        <p:nvPicPr>
          <p:cNvPr id="165" name="Shape 165"/>
          <p:cNvPicPr preferRelativeResize="0"/>
          <p:nvPr/>
        </p:nvPicPr>
        <p:blipFill>
          <a:blip r:embed="rId3">
            <a:alphaModFix/>
          </a:blip>
          <a:stretch>
            <a:fillRect/>
          </a:stretch>
        </p:blipFill>
        <p:spPr>
          <a:xfrm>
            <a:off y="0" x="152400"/>
            <a:ext cy="5143500" cx="8817429"/>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9" name="Shape 169"/>
        <p:cNvGrpSpPr/>
        <p:nvPr/>
      </p:nvGrpSpPr>
      <p:grpSpPr>
        <a:xfrm>
          <a:off y="0" x="0"/>
          <a:ext cy="0" cx="0"/>
          <a:chOff y="0" x="0"/>
          <a:chExt cy="0" cx="0"/>
        </a:xfrm>
      </p:grpSpPr>
      <p:sp>
        <p:nvSpPr>
          <p:cNvPr id="170" name="Shape 17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Kurds in Iraq</a:t>
            </a:r>
          </a:p>
        </p:txBody>
      </p:sp>
      <p:pic>
        <p:nvPicPr>
          <p:cNvPr id="171" name="Shape 171"/>
          <p:cNvPicPr preferRelativeResize="0"/>
          <p:nvPr/>
        </p:nvPicPr>
        <p:blipFill>
          <a:blip r:embed="rId3">
            <a:alphaModFix/>
          </a:blip>
          <a:stretch>
            <a:fillRect/>
          </a:stretch>
        </p:blipFill>
        <p:spPr>
          <a:xfrm>
            <a:off y="0" x="4095161"/>
            <a:ext cy="5143499" cx="5048838"/>
          </a:xfrm>
          <a:prstGeom prst="rect">
            <a:avLst/>
          </a:prstGeom>
          <a:noFill/>
          <a:ln>
            <a:noFill/>
          </a:ln>
        </p:spPr>
      </p:pic>
      <p:pic>
        <p:nvPicPr>
          <p:cNvPr id="172" name="Shape 172"/>
          <p:cNvPicPr preferRelativeResize="0"/>
          <p:nvPr/>
        </p:nvPicPr>
        <p:blipFill>
          <a:blip r:embed="rId4">
            <a:alphaModFix/>
          </a:blip>
          <a:stretch>
            <a:fillRect/>
          </a:stretch>
        </p:blipFill>
        <p:spPr>
          <a:xfrm>
            <a:off y="1877237" x="665712"/>
            <a:ext cy="1743075" cx="2619375"/>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6" name="Shape 176"/>
        <p:cNvGrpSpPr/>
        <p:nvPr/>
      </p:nvGrpSpPr>
      <p:grpSpPr>
        <a:xfrm>
          <a:off y="0" x="0"/>
          <a:ext cy="0" cx="0"/>
          <a:chOff y="0" x="0"/>
          <a:chExt cy="0" cx="0"/>
        </a:xfrm>
      </p:grpSpPr>
      <p:sp>
        <p:nvSpPr>
          <p:cNvPr id="177" name="Shape 177"/>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Basic Data Set: (Iraq)</a:t>
            </a:r>
          </a:p>
        </p:txBody>
      </p:sp>
      <p:sp>
        <p:nvSpPr>
          <p:cNvPr id="178" name="Shape 17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b="1" sz="1500" lang="en">
                <a:latin typeface="Times New Roman"/>
                <a:ea typeface="Times New Roman"/>
                <a:cs typeface="Times New Roman"/>
                <a:sym typeface="Times New Roman"/>
              </a:rPr>
              <a:t>Country Kurdish population:</a:t>
            </a:r>
            <a:r>
              <a:rPr sz="1500" lang="en">
                <a:latin typeface="Times New Roman"/>
                <a:ea typeface="Times New Roman"/>
                <a:cs typeface="Times New Roman"/>
                <a:sym typeface="Times New Roman"/>
              </a:rPr>
              <a:t> 5.2 million</a:t>
            </a:r>
          </a:p>
          <a:p>
            <a:pPr rtl="0" lvl="0">
              <a:spcBef>
                <a:spcPts val="0"/>
              </a:spcBef>
              <a:buNone/>
            </a:pPr>
            <a:r>
              <a:rPr b="1" sz="1500" lang="en">
                <a:latin typeface="Times New Roman"/>
                <a:ea typeface="Times New Roman"/>
                <a:cs typeface="Times New Roman"/>
                <a:sym typeface="Times New Roman"/>
              </a:rPr>
              <a:t>Main Dialect:</a:t>
            </a:r>
            <a:r>
              <a:rPr sz="1500" lang="en">
                <a:latin typeface="Times New Roman"/>
                <a:ea typeface="Times New Roman"/>
                <a:cs typeface="Times New Roman"/>
                <a:sym typeface="Times New Roman"/>
              </a:rPr>
              <a:t> Sorani using Arabic script</a:t>
            </a:r>
          </a:p>
          <a:p>
            <a:pPr rtl="0" lvl="0">
              <a:spcBef>
                <a:spcPts val="0"/>
              </a:spcBef>
              <a:buNone/>
            </a:pPr>
            <a:r>
              <a:rPr b="1" sz="1500" lang="en">
                <a:latin typeface="Times New Roman"/>
                <a:ea typeface="Times New Roman"/>
                <a:cs typeface="Times New Roman"/>
                <a:sym typeface="Times New Roman"/>
              </a:rPr>
              <a:t>Leading Figures: </a:t>
            </a:r>
            <a:r>
              <a:rPr sz="1500" lang="en">
                <a:latin typeface="Times New Roman"/>
                <a:ea typeface="Times New Roman"/>
                <a:cs typeface="Times New Roman"/>
                <a:sym typeface="Times New Roman"/>
              </a:rPr>
              <a:t>Masoud Barzani (KDP) President since 2005; his nephew Nechervan Barzani serves as Prime Minister; Jalal Talabani (PUK), IMK (Islamic Movement of Kurdistan)</a:t>
            </a:r>
          </a:p>
          <a:p>
            <a:pPr rtl="0" lvl="0">
              <a:spcBef>
                <a:spcPts val="0"/>
              </a:spcBef>
              <a:buNone/>
            </a:pPr>
            <a:r>
              <a:rPr b="1" sz="1500" lang="en">
                <a:latin typeface="Times New Roman"/>
                <a:ea typeface="Times New Roman"/>
                <a:cs typeface="Times New Roman"/>
                <a:sym typeface="Times New Roman"/>
              </a:rPr>
              <a:t>Leading Factions:</a:t>
            </a:r>
            <a:r>
              <a:rPr sz="1500" lang="en">
                <a:latin typeface="Times New Roman"/>
                <a:ea typeface="Times New Roman"/>
                <a:cs typeface="Times New Roman"/>
                <a:sym typeface="Times New Roman"/>
              </a:rPr>
              <a:t> 3 major tribes, Barzanis, Baradost, and Zebari; Major political parties include PUK &amp; PDK and newer Gorran List</a:t>
            </a:r>
          </a:p>
          <a:p>
            <a:pPr rtl="0" lvl="0">
              <a:spcBef>
                <a:spcPts val="0"/>
              </a:spcBef>
              <a:buNone/>
            </a:pPr>
            <a:r>
              <a:rPr b="1" sz="1500" lang="en">
                <a:latin typeface="Times New Roman"/>
                <a:ea typeface="Times New Roman"/>
                <a:cs typeface="Times New Roman"/>
                <a:sym typeface="Times New Roman"/>
              </a:rPr>
              <a:t>Status of Autonomy: </a:t>
            </a:r>
            <a:r>
              <a:rPr sz="1500" lang="en">
                <a:latin typeface="Times New Roman"/>
                <a:ea typeface="Times New Roman"/>
                <a:cs typeface="Times New Roman"/>
                <a:sym typeface="Times New Roman"/>
              </a:rPr>
              <a:t>Autonomous region of Iraq governed by 111 member regional governing council, and also represented within the Iraqi Governing Council.  </a:t>
            </a:r>
          </a:p>
          <a:p>
            <a:pPr rtl="0" lvl="0">
              <a:spcBef>
                <a:spcPts val="0"/>
              </a:spcBef>
              <a:buNone/>
            </a:pPr>
            <a:r>
              <a:t/>
            </a:r>
            <a:endParaRPr b="1" sz="1500">
              <a:latin typeface="Times New Roman"/>
              <a:ea typeface="Times New Roman"/>
              <a:cs typeface="Times New Roman"/>
              <a:sym typeface="Times New Roman"/>
            </a:endParaRPr>
          </a:p>
          <a:p>
            <a:pPr rtl="0" lvl="0">
              <a:spcBef>
                <a:spcPts val="0"/>
              </a:spcBef>
              <a:buNone/>
            </a:pPr>
            <a:r>
              <a:rPr b="1" sz="1500" lang="en">
                <a:latin typeface="Times New Roman"/>
                <a:ea typeface="Times New Roman"/>
                <a:cs typeface="Times New Roman"/>
                <a:sym typeface="Times New Roman"/>
              </a:rPr>
              <a:t>Conflict Status:</a:t>
            </a:r>
          </a:p>
          <a:p>
            <a:pPr rtl="0">
              <a:spcBef>
                <a:spcPts val="0"/>
              </a:spcBef>
              <a:buNone/>
            </a:pPr>
            <a:r>
              <a:rPr sz="1500" lang="en">
                <a:latin typeface="Times New Roman"/>
                <a:ea typeface="Times New Roman"/>
                <a:cs typeface="Times New Roman"/>
                <a:sym typeface="Times New Roman"/>
              </a:rPr>
              <a:t>As the conflict rages in Iraq, the Kurds are currently fighting with ISIS.  The outcome will likely determine Iraqi Kurdistan’s status within Iraq.  </a:t>
            </a:r>
          </a:p>
          <a:p>
            <a:pPr rtl="0" lvl="0">
              <a:spcBef>
                <a:spcPts val="0"/>
              </a:spcBef>
              <a:buNone/>
            </a:pPr>
            <a:r>
              <a:t/>
            </a:r>
            <a:endParaRPr sz="1500">
              <a:latin typeface="Times New Roman"/>
              <a:ea typeface="Times New Roman"/>
              <a:cs typeface="Times New Roman"/>
              <a:sym typeface="Times New Roman"/>
            </a:endParaRPr>
          </a:p>
          <a:p>
            <a:pPr rtl="0" lvl="0">
              <a:spcBef>
                <a:spcPts val="0"/>
              </a:spcBef>
              <a:buNone/>
            </a:pPr>
            <a:r>
              <a:t/>
            </a:r>
            <a:endParaRPr sz="1500">
              <a:latin typeface="Times New Roman"/>
              <a:ea typeface="Times New Roman"/>
              <a:cs typeface="Times New Roman"/>
              <a:sym typeface="Times New Roman"/>
            </a:endParaRPr>
          </a:p>
          <a:p>
            <a:pPr rtl="0" lvl="0">
              <a:spcBef>
                <a:spcPts val="0"/>
              </a:spcBef>
              <a:buNone/>
            </a:pPr>
            <a:r>
              <a:t/>
            </a:r>
            <a:endParaRPr sz="1500">
              <a:latin typeface="Times New Roman"/>
              <a:ea typeface="Times New Roman"/>
              <a:cs typeface="Times New Roman"/>
              <a:sym typeface="Times New Roman"/>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y="0" x="0"/>
          <a:ext cy="0" cx="0"/>
          <a:chOff y="0" x="0"/>
          <a:chExt cy="0" cx="0"/>
        </a:xfrm>
      </p:grpSpPr>
      <p:sp>
        <p:nvSpPr>
          <p:cNvPr id="183" name="Shape 18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The History of the Kurds in Iraq</a:t>
            </a:r>
          </a:p>
        </p:txBody>
      </p:sp>
      <p:sp>
        <p:nvSpPr>
          <p:cNvPr id="184" name="Shape 18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spcBef>
                <a:spcPts val="0"/>
              </a:spcBef>
              <a:buNone/>
            </a:pPr>
            <a:r>
              <a:rPr sz="1600" lang="en"/>
              <a:t>-Treaty of Sevres in 1920 at the end of WWI , abrogated by the Treaty of Lausanne in 1923</a:t>
            </a:r>
          </a:p>
          <a:p>
            <a:pPr rtl="0">
              <a:spcBef>
                <a:spcPts val="0"/>
              </a:spcBef>
              <a:buNone/>
            </a:pPr>
            <a:r>
              <a:t/>
            </a:r>
            <a:endParaRPr sz="1600"/>
          </a:p>
          <a:p>
            <a:pPr rtl="0">
              <a:spcBef>
                <a:spcPts val="0"/>
              </a:spcBef>
              <a:buNone/>
            </a:pPr>
            <a:r>
              <a:rPr sz="1600" lang="en"/>
              <a:t>- Iraqi independence in 1932, League of Nations membership contingent on protection of Kurdish civil and political rights</a:t>
            </a:r>
          </a:p>
          <a:p>
            <a:pPr rtl="0" lvl="0">
              <a:spcBef>
                <a:spcPts val="0"/>
              </a:spcBef>
              <a:buNone/>
            </a:pPr>
            <a:r>
              <a:t/>
            </a:r>
            <a:endParaRPr sz="1600"/>
          </a:p>
          <a:p>
            <a:pPr rtl="0">
              <a:spcBef>
                <a:spcPts val="0"/>
              </a:spcBef>
              <a:buNone/>
            </a:pPr>
            <a:r>
              <a:rPr sz="1600" lang="en"/>
              <a:t>-1935, first political revolt by Kurdish chiefs</a:t>
            </a:r>
          </a:p>
          <a:p>
            <a:pPr rtl="0">
              <a:spcBef>
                <a:spcPts val="0"/>
              </a:spcBef>
              <a:buNone/>
            </a:pPr>
            <a:r>
              <a:t/>
            </a:r>
            <a:endParaRPr sz="1600"/>
          </a:p>
          <a:p>
            <a:pPr rtl="0">
              <a:spcBef>
                <a:spcPts val="0"/>
              </a:spcBef>
              <a:buNone/>
            </a:pPr>
            <a:r>
              <a:rPr sz="1600" lang="en"/>
              <a:t>-Emergence of Mustafa Barzani, Kurdish revolt of 1943-1945</a:t>
            </a:r>
          </a:p>
          <a:p>
            <a:pPr rtl="0">
              <a:spcBef>
                <a:spcPts val="0"/>
              </a:spcBef>
              <a:buNone/>
            </a:pPr>
            <a:r>
              <a:t/>
            </a:r>
            <a:endParaRPr sz="1600"/>
          </a:p>
          <a:p>
            <a:pPr>
              <a:spcBef>
                <a:spcPts val="0"/>
              </a:spcBef>
              <a:buNone/>
            </a:pPr>
            <a:r>
              <a:rPr sz="1600" lang="en"/>
              <a:t>-Mahabad republic formed in 1945, Iraqi KDP formed at the same time</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y="0" x="0"/>
          <a:ext cy="0" cx="0"/>
          <a:chOff y="0" x="0"/>
          <a:chExt cy="0" cx="0"/>
        </a:xfrm>
      </p:grpSpPr>
      <p:sp>
        <p:nvSpPr>
          <p:cNvPr id="189" name="Shape 18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History of the Kurds in Iraq</a:t>
            </a:r>
          </a:p>
        </p:txBody>
      </p:sp>
      <p:sp>
        <p:nvSpPr>
          <p:cNvPr id="190" name="Shape 19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1800" lang="en"/>
              <a:t>-Iraqi revolution of 1958 brought high expectations</a:t>
            </a:r>
          </a:p>
          <a:p>
            <a:pPr rtl="0">
              <a:spcBef>
                <a:spcPts val="0"/>
              </a:spcBef>
              <a:buNone/>
            </a:pPr>
            <a:r>
              <a:t/>
            </a:r>
            <a:endParaRPr sz="1800"/>
          </a:p>
          <a:p>
            <a:pPr rtl="0">
              <a:spcBef>
                <a:spcPts val="0"/>
              </a:spcBef>
              <a:buNone/>
            </a:pPr>
            <a:r>
              <a:rPr sz="1800" lang="en"/>
              <a:t>-Barzani and exiled Kurd leaders were allowed to return</a:t>
            </a:r>
          </a:p>
          <a:p>
            <a:pPr rtl="0">
              <a:spcBef>
                <a:spcPts val="0"/>
              </a:spcBef>
              <a:buNone/>
            </a:pPr>
            <a:r>
              <a:t/>
            </a:r>
            <a:endParaRPr sz="1800"/>
          </a:p>
          <a:p>
            <a:pPr rtl="0">
              <a:spcBef>
                <a:spcPts val="0"/>
              </a:spcBef>
              <a:buNone/>
            </a:pPr>
            <a:r>
              <a:rPr sz="1800" lang="en"/>
              <a:t>-Quickly became evident that free officers would not accept any form of Kurdish autonomy</a:t>
            </a:r>
          </a:p>
          <a:p>
            <a:pPr rtl="0">
              <a:spcBef>
                <a:spcPts val="0"/>
              </a:spcBef>
              <a:buNone/>
            </a:pPr>
            <a:r>
              <a:t/>
            </a:r>
            <a:endParaRPr sz="1800"/>
          </a:p>
          <a:p>
            <a:pPr rtl="0" lvl="0">
              <a:spcBef>
                <a:spcPts val="0"/>
              </a:spcBef>
              <a:buNone/>
            </a:pPr>
            <a:r>
              <a:rPr sz="1800" lang="en"/>
              <a:t>-Ba’ath party takeover in 1963</a:t>
            </a:r>
          </a:p>
          <a:p>
            <a:pPr rtl="0" lvl="0">
              <a:spcBef>
                <a:spcPts val="0"/>
              </a:spcBef>
              <a:buClr>
                <a:schemeClr val="dk1"/>
              </a:buClr>
              <a:buFont typeface="Arial"/>
              <a:buNone/>
            </a:pPr>
            <a:r>
              <a:t/>
            </a:r>
            <a:endParaRPr sz="1800"/>
          </a:p>
          <a:p>
            <a:pPr lvl="0">
              <a:spcBef>
                <a:spcPts val="0"/>
              </a:spcBef>
              <a:buNone/>
            </a:pPr>
            <a:r>
              <a:rPr sz="1800" lang="en"/>
              <a:t>-Began process of Arabization which continued until overthrow of Saddam Hussein in 2003</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y="0" x="0"/>
          <a:ext cy="0" cx="0"/>
          <a:chOff y="0" x="0"/>
          <a:chExt cy="0" cx="0"/>
        </a:xfrm>
      </p:grpSpPr>
      <p:sp>
        <p:nvSpPr>
          <p:cNvPr id="195" name="Shape 19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History of the Kurds in Iraq</a:t>
            </a:r>
          </a:p>
        </p:txBody>
      </p:sp>
      <p:sp>
        <p:nvSpPr>
          <p:cNvPr id="196" name="Shape 196"/>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2200" lang="en">
                <a:latin typeface="Times New Roman"/>
                <a:ea typeface="Times New Roman"/>
                <a:cs typeface="Times New Roman"/>
                <a:sym typeface="Times New Roman"/>
              </a:rPr>
              <a:t>In 1972, Iraq signed Friendship Pact with USSR</a:t>
            </a:r>
          </a:p>
          <a:p>
            <a:pPr rtl="0">
              <a:spcBef>
                <a:spcPts val="0"/>
              </a:spcBef>
              <a:buNone/>
            </a:pPr>
            <a:r>
              <a:t/>
            </a:r>
            <a:endParaRPr sz="2200">
              <a:latin typeface="Times New Roman"/>
              <a:ea typeface="Times New Roman"/>
              <a:cs typeface="Times New Roman"/>
              <a:sym typeface="Times New Roman"/>
            </a:endParaRPr>
          </a:p>
          <a:p>
            <a:pPr rtl="0">
              <a:spcBef>
                <a:spcPts val="0"/>
              </a:spcBef>
              <a:buNone/>
            </a:pPr>
            <a:r>
              <a:rPr sz="2200" lang="en">
                <a:latin typeface="Times New Roman"/>
                <a:ea typeface="Times New Roman"/>
                <a:cs typeface="Times New Roman"/>
                <a:sym typeface="Times New Roman"/>
              </a:rPr>
              <a:t>Cold war put Kurds right in the middle of power struggles between Iraq, USSR and U.S., Iran, Israel</a:t>
            </a:r>
          </a:p>
          <a:p>
            <a:pPr rtl="0">
              <a:spcBef>
                <a:spcPts val="0"/>
              </a:spcBef>
              <a:buNone/>
            </a:pPr>
            <a:r>
              <a:t/>
            </a:r>
            <a:endParaRPr sz="2200">
              <a:latin typeface="Times New Roman"/>
              <a:ea typeface="Times New Roman"/>
              <a:cs typeface="Times New Roman"/>
              <a:sym typeface="Times New Roman"/>
            </a:endParaRPr>
          </a:p>
          <a:p>
            <a:pPr rtl="0">
              <a:spcBef>
                <a:spcPts val="0"/>
              </a:spcBef>
              <a:buNone/>
            </a:pPr>
            <a:r>
              <a:rPr sz="2200" lang="en">
                <a:latin typeface="Times New Roman"/>
                <a:ea typeface="Times New Roman"/>
                <a:cs typeface="Times New Roman"/>
                <a:sym typeface="Times New Roman"/>
              </a:rPr>
              <a:t>Signing of the Algiers Agreement in 1975</a:t>
            </a:r>
          </a:p>
          <a:p>
            <a:pPr rtl="0">
              <a:spcBef>
                <a:spcPts val="0"/>
              </a:spcBef>
              <a:buNone/>
            </a:pPr>
            <a:r>
              <a:t/>
            </a:r>
            <a:endParaRPr sz="2200">
              <a:latin typeface="Times New Roman"/>
              <a:ea typeface="Times New Roman"/>
              <a:cs typeface="Times New Roman"/>
              <a:sym typeface="Times New Roman"/>
            </a:endParaRPr>
          </a:p>
          <a:p>
            <a:pPr lvl="0">
              <a:spcBef>
                <a:spcPts val="0"/>
              </a:spcBef>
              <a:buNone/>
            </a:pPr>
            <a:r>
              <a:rPr sz="2200" lang="en">
                <a:latin typeface="Times New Roman"/>
                <a:ea typeface="Times New Roman"/>
                <a:cs typeface="Times New Roman"/>
                <a:sym typeface="Times New Roman"/>
              </a:rPr>
              <a:t>1975 through 1980’s marked by power struggle between KDP’s Massoud Barzani and PUK’s Jalal Talabani</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0" name="Shape 200"/>
        <p:cNvGrpSpPr/>
        <p:nvPr/>
      </p:nvGrpSpPr>
      <p:grpSpPr>
        <a:xfrm>
          <a:off y="0" x="0"/>
          <a:ext cy="0" cx="0"/>
          <a:chOff y="0" x="0"/>
          <a:chExt cy="0" cx="0"/>
        </a:xfrm>
      </p:grpSpPr>
      <p:pic>
        <p:nvPicPr>
          <p:cNvPr id="201" name="Shape 201"/>
          <p:cNvPicPr preferRelativeResize="0"/>
          <p:nvPr/>
        </p:nvPicPr>
        <p:blipFill>
          <a:blip r:embed="rId3">
            <a:alphaModFix/>
          </a:blip>
          <a:stretch>
            <a:fillRect/>
          </a:stretch>
        </p:blipFill>
        <p:spPr>
          <a:xfrm>
            <a:off y="190500" x="2247900"/>
            <a:ext cy="4762500" cx="4648200"/>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 name="Shape 205"/>
        <p:cNvGrpSpPr/>
        <p:nvPr/>
      </p:nvGrpSpPr>
      <p:grpSpPr>
        <a:xfrm>
          <a:off y="0" x="0"/>
          <a:ext cy="0" cx="0"/>
          <a:chOff y="0" x="0"/>
          <a:chExt cy="0" cx="0"/>
        </a:xfrm>
      </p:grpSpPr>
      <p:sp>
        <p:nvSpPr>
          <p:cNvPr id="206" name="Shape 206"/>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Anfal Campaign	</a:t>
            </a:r>
          </a:p>
        </p:txBody>
      </p:sp>
      <p:sp>
        <p:nvSpPr>
          <p:cNvPr id="207" name="Shape 207"/>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1800" lang="en">
                <a:latin typeface="Times New Roman"/>
                <a:ea typeface="Times New Roman"/>
                <a:cs typeface="Times New Roman"/>
                <a:sym typeface="Times New Roman"/>
              </a:rPr>
              <a:t>-Series of eight military offensives by Ba’athist against Iraqi Kurds between 1987-1988</a:t>
            </a:r>
          </a:p>
          <a:p>
            <a:pPr rtl="0">
              <a:spcBef>
                <a:spcPts val="0"/>
              </a:spcBef>
              <a:buNone/>
            </a:pPr>
            <a:r>
              <a:t/>
            </a:r>
            <a:endParaRPr sz="1800">
              <a:latin typeface="Times New Roman"/>
              <a:ea typeface="Times New Roman"/>
              <a:cs typeface="Times New Roman"/>
              <a:sym typeface="Times New Roman"/>
            </a:endParaRPr>
          </a:p>
          <a:p>
            <a:pPr rtl="0">
              <a:spcBef>
                <a:spcPts val="0"/>
              </a:spcBef>
              <a:buNone/>
            </a:pPr>
            <a:r>
              <a:rPr sz="1800" lang="en">
                <a:latin typeface="Times New Roman"/>
                <a:ea typeface="Times New Roman"/>
                <a:cs typeface="Times New Roman"/>
                <a:sym typeface="Times New Roman"/>
              </a:rPr>
              <a:t>-Took place within backdrop of Iraq/Iran war</a:t>
            </a:r>
          </a:p>
          <a:p>
            <a:pPr rtl="0">
              <a:spcBef>
                <a:spcPts val="0"/>
              </a:spcBef>
              <a:buNone/>
            </a:pPr>
            <a:r>
              <a:t/>
            </a:r>
            <a:endParaRPr sz="1800">
              <a:latin typeface="Times New Roman"/>
              <a:ea typeface="Times New Roman"/>
              <a:cs typeface="Times New Roman"/>
              <a:sym typeface="Times New Roman"/>
            </a:endParaRPr>
          </a:p>
          <a:p>
            <a:pPr>
              <a:spcBef>
                <a:spcPts val="0"/>
              </a:spcBef>
              <a:buNone/>
            </a:pPr>
            <a:r>
              <a:rPr sz="1800" lang="en">
                <a:latin typeface="Times New Roman"/>
                <a:ea typeface="Times New Roman"/>
                <a:cs typeface="Times New Roman"/>
                <a:sym typeface="Times New Roman"/>
              </a:rPr>
              <a:t>-Destruction of 3,000 villages, displacement of 1.5 million, 180,000 killed including mass executions of civilians</a:t>
            </a:r>
          </a:p>
        </p:txBody>
      </p:sp>
      <p:pic>
        <p:nvPicPr>
          <p:cNvPr id="208" name="Shape 208"/>
          <p:cNvPicPr preferRelativeResize="0"/>
          <p:nvPr/>
        </p:nvPicPr>
        <p:blipFill>
          <a:blip r:embed="rId3">
            <a:alphaModFix/>
          </a:blip>
          <a:stretch>
            <a:fillRect/>
          </a:stretch>
        </p:blipFill>
        <p:spPr>
          <a:xfrm>
            <a:off y="3085920" x="5325375"/>
            <a:ext cy="1775349" cx="2660074"/>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y="0" x="0"/>
          <a:ext cy="0" cx="0"/>
          <a:chOff y="0" x="0"/>
          <a:chExt cy="0" cx="0"/>
        </a:xfrm>
      </p:grpSpPr>
      <p:pic>
        <p:nvPicPr>
          <p:cNvPr id="213" name="Shape 213"/>
          <p:cNvPicPr preferRelativeResize="0"/>
          <p:nvPr/>
        </p:nvPicPr>
        <p:blipFill>
          <a:blip r:embed="rId3">
            <a:alphaModFix/>
          </a:blip>
          <a:stretch>
            <a:fillRect/>
          </a:stretch>
        </p:blipFill>
        <p:spPr>
          <a:xfrm>
            <a:off y="-75046" x="0"/>
            <a:ext cy="5218549" cx="7490153"/>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7" name="Shape 217"/>
        <p:cNvGrpSpPr/>
        <p:nvPr/>
      </p:nvGrpSpPr>
      <p:grpSpPr>
        <a:xfrm>
          <a:off y="0" x="0"/>
          <a:ext cy="0" cx="0"/>
          <a:chOff y="0" x="0"/>
          <a:chExt cy="0" cx="0"/>
        </a:xfrm>
      </p:grpSpPr>
      <p:sp>
        <p:nvSpPr>
          <p:cNvPr id="218" name="Shape 218"/>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sz="3400" lang="en"/>
              <a:t>The Gulf War and the Kurdish Intifada</a:t>
            </a:r>
          </a:p>
        </p:txBody>
      </p:sp>
      <p:sp>
        <p:nvSpPr>
          <p:cNvPr id="219" name="Shape 219"/>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lang="en">
                <a:latin typeface="Times New Roman"/>
                <a:ea typeface="Times New Roman"/>
                <a:cs typeface="Times New Roman"/>
                <a:sym typeface="Times New Roman"/>
              </a:rPr>
              <a:t>-With Iraqi army tied up in Kuwait, Kurds staged large scale rebellion in March 1991</a:t>
            </a:r>
          </a:p>
          <a:p>
            <a:pPr rtl="0">
              <a:spcBef>
                <a:spcPts val="0"/>
              </a:spcBef>
              <a:buNone/>
            </a:pPr>
            <a:r>
              <a:t/>
            </a:r>
            <a:endParaRPr>
              <a:latin typeface="Times New Roman"/>
              <a:ea typeface="Times New Roman"/>
              <a:cs typeface="Times New Roman"/>
              <a:sym typeface="Times New Roman"/>
            </a:endParaRPr>
          </a:p>
          <a:p>
            <a:pPr rtl="0">
              <a:spcBef>
                <a:spcPts val="0"/>
              </a:spcBef>
              <a:buNone/>
            </a:pPr>
            <a:r>
              <a:rPr lang="en">
                <a:latin typeface="Times New Roman"/>
                <a:ea typeface="Times New Roman"/>
                <a:cs typeface="Times New Roman"/>
                <a:sym typeface="Times New Roman"/>
              </a:rPr>
              <a:t>-Early success, but crushed by Saddam in April</a:t>
            </a:r>
          </a:p>
          <a:p>
            <a:pPr rtl="0">
              <a:spcBef>
                <a:spcPts val="0"/>
              </a:spcBef>
              <a:buNone/>
            </a:pPr>
            <a:r>
              <a:t/>
            </a:r>
            <a:endParaRPr>
              <a:latin typeface="Times New Roman"/>
              <a:ea typeface="Times New Roman"/>
              <a:cs typeface="Times New Roman"/>
              <a:sym typeface="Times New Roman"/>
            </a:endParaRPr>
          </a:p>
          <a:p>
            <a:pPr>
              <a:spcBef>
                <a:spcPts val="0"/>
              </a:spcBef>
              <a:buNone/>
            </a:pPr>
            <a:r>
              <a:rPr lang="en">
                <a:latin typeface="Times New Roman"/>
                <a:ea typeface="Times New Roman"/>
                <a:cs typeface="Times New Roman"/>
                <a:sym typeface="Times New Roman"/>
              </a:rPr>
              <a:t>-fear of renewed chemical attacks led 2 million Kurds to flee to Turkish and Iranian border</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3" name="Shape 223"/>
        <p:cNvGrpSpPr/>
        <p:nvPr/>
      </p:nvGrpSpPr>
      <p:grpSpPr>
        <a:xfrm>
          <a:off y="0" x="0"/>
          <a:ext cy="0" cx="0"/>
          <a:chOff y="0" x="0"/>
          <a:chExt cy="0" cx="0"/>
        </a:xfrm>
      </p:grpSpPr>
      <p:sp>
        <p:nvSpPr>
          <p:cNvPr id="224" name="Shape 224"/>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Iraqi Kurdistan post-Gulf War</a:t>
            </a:r>
          </a:p>
        </p:txBody>
      </p:sp>
      <p:sp>
        <p:nvSpPr>
          <p:cNvPr id="225" name="Shape 22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2400" lang="en"/>
              <a:t>-Operation Provide Comfort</a:t>
            </a:r>
          </a:p>
          <a:p>
            <a:pPr rtl="0">
              <a:spcBef>
                <a:spcPts val="0"/>
              </a:spcBef>
              <a:buNone/>
            </a:pPr>
            <a:r>
              <a:t/>
            </a:r>
            <a:endParaRPr sz="2400"/>
          </a:p>
          <a:p>
            <a:pPr rtl="0">
              <a:spcBef>
                <a:spcPts val="0"/>
              </a:spcBef>
              <a:buNone/>
            </a:pPr>
            <a:r>
              <a:t/>
            </a:r>
            <a:endParaRPr sz="2400"/>
          </a:p>
          <a:p>
            <a:pPr rtl="0">
              <a:spcBef>
                <a:spcPts val="0"/>
              </a:spcBef>
              <a:buNone/>
            </a:pPr>
            <a:r>
              <a:t/>
            </a:r>
            <a:endParaRPr sz="2400"/>
          </a:p>
          <a:p>
            <a:pPr rtl="0">
              <a:spcBef>
                <a:spcPts val="0"/>
              </a:spcBef>
              <a:buNone/>
            </a:pPr>
            <a:r>
              <a:rPr sz="2400" lang="en"/>
              <a:t>-Saddam forced to pull troops, places economic embargo</a:t>
            </a:r>
          </a:p>
          <a:p>
            <a:pPr rtl="0">
              <a:spcBef>
                <a:spcPts val="0"/>
              </a:spcBef>
              <a:buNone/>
            </a:pPr>
            <a:r>
              <a:t/>
            </a:r>
            <a:endParaRPr sz="2400"/>
          </a:p>
          <a:p>
            <a:pPr>
              <a:spcBef>
                <a:spcPts val="0"/>
              </a:spcBef>
              <a:buNone/>
            </a:pPr>
            <a:r>
              <a:rPr sz="2400" lang="en"/>
              <a:t>-May 1992, first free elections saw PUK &amp; KDP nearly split</a:t>
            </a:r>
          </a:p>
        </p:txBody>
      </p:sp>
      <p:pic>
        <p:nvPicPr>
          <p:cNvPr id="226" name="Shape 226"/>
          <p:cNvPicPr preferRelativeResize="0"/>
          <p:nvPr/>
        </p:nvPicPr>
        <p:blipFill>
          <a:blip r:embed="rId3">
            <a:alphaModFix/>
          </a:blip>
          <a:stretch>
            <a:fillRect/>
          </a:stretch>
        </p:blipFill>
        <p:spPr>
          <a:xfrm>
            <a:off y="1200150" x="4631000"/>
            <a:ext cy="1738449" cx="3599449"/>
          </a:xfrm>
          <a:prstGeom prst="rect">
            <a:avLst/>
          </a:prstGeom>
          <a:noFill/>
          <a:ln>
            <a:noFill/>
          </a:ln>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 name="Shape 230"/>
        <p:cNvGrpSpPr/>
        <p:nvPr/>
      </p:nvGrpSpPr>
      <p:grpSpPr>
        <a:xfrm>
          <a:off y="0" x="0"/>
          <a:ext cy="0" cx="0"/>
          <a:chOff y="0" x="0"/>
          <a:chExt cy="0" cx="0"/>
        </a:xfrm>
      </p:grpSpPr>
      <p:sp>
        <p:nvSpPr>
          <p:cNvPr id="231" name="Shape 23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sz="3000" lang="en"/>
              <a:t>Power struggles of the 1990’s</a:t>
            </a:r>
          </a:p>
        </p:txBody>
      </p:sp>
      <p:sp>
        <p:nvSpPr>
          <p:cNvPr id="232" name="Shape 23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2400" lang="en"/>
              <a:t>-KDP and PUK essentially created dual governments </a:t>
            </a:r>
          </a:p>
          <a:p>
            <a:pPr rtl="0">
              <a:spcBef>
                <a:spcPts val="0"/>
              </a:spcBef>
              <a:buNone/>
            </a:pPr>
            <a:r>
              <a:t/>
            </a:r>
            <a:endParaRPr sz="2400"/>
          </a:p>
          <a:p>
            <a:pPr rtl="0">
              <a:spcBef>
                <a:spcPts val="0"/>
              </a:spcBef>
              <a:buNone/>
            </a:pPr>
            <a:r>
              <a:rPr sz="2400" lang="en"/>
              <a:t>-Hostilities began in 1994, roughly 2000 people killed between 1994 and 1996</a:t>
            </a:r>
          </a:p>
          <a:p>
            <a:pPr rtl="0">
              <a:spcBef>
                <a:spcPts val="0"/>
              </a:spcBef>
              <a:buNone/>
            </a:pPr>
            <a:r>
              <a:t/>
            </a:r>
            <a:endParaRPr sz="2400"/>
          </a:p>
          <a:p>
            <a:pPr rtl="0">
              <a:spcBef>
                <a:spcPts val="0"/>
              </a:spcBef>
              <a:buNone/>
            </a:pPr>
            <a:r>
              <a:rPr sz="2400" lang="en"/>
              <a:t>-KDP vs. Turkish PKK</a:t>
            </a:r>
          </a:p>
          <a:p>
            <a:pPr>
              <a:spcBef>
                <a:spcPts val="0"/>
              </a:spcBef>
              <a:buNone/>
            </a:pPr>
            <a:r>
              <a:t/>
            </a:r>
            <a:endParaRPr sz="2400"/>
          </a:p>
        </p:txBody>
      </p:sp>
      <p:pic>
        <p:nvPicPr>
          <p:cNvPr id="233" name="Shape 233"/>
          <p:cNvPicPr preferRelativeResize="0"/>
          <p:nvPr/>
        </p:nvPicPr>
        <p:blipFill>
          <a:blip r:embed="rId3">
            <a:alphaModFix/>
          </a:blip>
          <a:stretch>
            <a:fillRect/>
          </a:stretch>
        </p:blipFill>
        <p:spPr>
          <a:xfrm>
            <a:off y="2873437" x="4901850"/>
            <a:ext cy="1819275" cx="2514600"/>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7" name="Shape 237"/>
        <p:cNvGrpSpPr/>
        <p:nvPr/>
      </p:nvGrpSpPr>
      <p:grpSpPr>
        <a:xfrm>
          <a:off y="0" x="0"/>
          <a:ext cy="0" cx="0"/>
          <a:chOff y="0" x="0"/>
          <a:chExt cy="0" cx="0"/>
        </a:xfrm>
      </p:grpSpPr>
      <p:sp>
        <p:nvSpPr>
          <p:cNvPr id="238" name="Shape 238"/>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Kurdish Civil War</a:t>
            </a:r>
          </a:p>
        </p:txBody>
      </p:sp>
      <p:sp>
        <p:nvSpPr>
          <p:cNvPr id="239" name="Shape 239"/>
          <p:cNvSpPr txBox="1"/>
          <p:nvPr>
            <p:ph idx="1" type="body"/>
          </p:nvPr>
        </p:nvSpPr>
        <p:spPr>
          <a:xfrm>
            <a:off y="1200150" x="457200"/>
            <a:ext cy="3725699" cx="8229600"/>
          </a:xfrm>
          <a:prstGeom prst="rect">
            <a:avLst/>
          </a:prstGeom>
          <a:ln w="9525" cap="flat">
            <a:solidFill>
              <a:srgbClr val="FF0000"/>
            </a:solidFill>
            <a:prstDash val="solid"/>
            <a:round/>
            <a:headEnd w="med" len="med" type="none"/>
            <a:tailEnd w="med" len="med" type="none"/>
          </a:ln>
        </p:spPr>
        <p:txBody>
          <a:bodyPr bIns="91425" rIns="91425" lIns="91425" tIns="91425" anchor="t" anchorCtr="0">
            <a:noAutofit/>
          </a:bodyPr>
          <a:lstStyle/>
          <a:p>
            <a:pPr rtl="0">
              <a:spcBef>
                <a:spcPts val="0"/>
              </a:spcBef>
              <a:buNone/>
            </a:pPr>
            <a:r>
              <a:rPr sz="2400" lang="en"/>
              <a:t>-Full fledged civil war in 1996</a:t>
            </a:r>
          </a:p>
          <a:p>
            <a:pPr rtl="0">
              <a:spcBef>
                <a:spcPts val="0"/>
              </a:spcBef>
              <a:buNone/>
            </a:pPr>
            <a:r>
              <a:t/>
            </a:r>
            <a:endParaRPr sz="2400"/>
          </a:p>
          <a:p>
            <a:pPr rtl="0">
              <a:spcBef>
                <a:spcPts val="0"/>
              </a:spcBef>
              <a:buNone/>
            </a:pPr>
            <a:r>
              <a:rPr sz="2400" lang="en"/>
              <a:t>-KDP vs. PUK </a:t>
            </a:r>
          </a:p>
          <a:p>
            <a:pPr rtl="0">
              <a:spcBef>
                <a:spcPts val="0"/>
              </a:spcBef>
              <a:buNone/>
            </a:pPr>
            <a:r>
              <a:t/>
            </a:r>
            <a:endParaRPr sz="2400"/>
          </a:p>
          <a:p>
            <a:pPr rtl="0">
              <a:spcBef>
                <a:spcPts val="0"/>
              </a:spcBef>
              <a:buNone/>
            </a:pPr>
            <a:r>
              <a:rPr sz="2400" lang="en"/>
              <a:t>-Barzani worked with Saddam to oust </a:t>
            </a:r>
            <a:r>
              <a:rPr lang="en"/>
              <a:t>KDP</a:t>
            </a:r>
            <a:r>
              <a:rPr sz="2400" lang="en"/>
              <a:t> (PUK) control</a:t>
            </a:r>
          </a:p>
          <a:p>
            <a:pPr rtl="0">
              <a:spcBef>
                <a:spcPts val="0"/>
              </a:spcBef>
              <a:buNone/>
            </a:pPr>
            <a:r>
              <a:t/>
            </a:r>
            <a:endParaRPr sz="2400"/>
          </a:p>
          <a:p>
            <a:pPr>
              <a:spcBef>
                <a:spcPts val="0"/>
              </a:spcBef>
              <a:buNone/>
            </a:pPr>
            <a:r>
              <a:rPr sz="2400" lang="en"/>
              <a:t>-Turkey, U.S. mediated ceasefire in 1996; relative peace and statebuilding proceeded with U.S. assistance</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y="0" x="0"/>
          <a:ext cy="0" cx="0"/>
          <a:chOff y="0" x="0"/>
          <a:chExt cy="0" cx="0"/>
        </a:xfrm>
      </p:grpSpPr>
      <p:sp>
        <p:nvSpPr>
          <p:cNvPr id="244" name="Shape 244"/>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Operation Iraqi Freedom</a:t>
            </a:r>
          </a:p>
        </p:txBody>
      </p:sp>
      <p:sp>
        <p:nvSpPr>
          <p:cNvPr id="245" name="Shape 24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b="1" sz="1400" lang="en"/>
              <a:t>-Prior to invasion, Kurds already had quasi-state; invasion solidified autonomy</a:t>
            </a:r>
          </a:p>
          <a:p>
            <a:pPr rtl="0">
              <a:spcBef>
                <a:spcPts val="0"/>
              </a:spcBef>
              <a:buNone/>
            </a:pPr>
            <a:r>
              <a:t/>
            </a:r>
            <a:endParaRPr b="1" sz="1400"/>
          </a:p>
          <a:p>
            <a:pPr rtl="0">
              <a:spcBef>
                <a:spcPts val="0"/>
              </a:spcBef>
              <a:buNone/>
            </a:pPr>
            <a:r>
              <a:rPr b="1" sz="1400" lang="en"/>
              <a:t>-Peshmerga opened a northern front against Saddam, instrumental part of American strategic planning</a:t>
            </a:r>
          </a:p>
          <a:p>
            <a:pPr rtl="0">
              <a:spcBef>
                <a:spcPts val="0"/>
              </a:spcBef>
              <a:buNone/>
            </a:pPr>
            <a:r>
              <a:t/>
            </a:r>
            <a:endParaRPr b="1" sz="1400"/>
          </a:p>
          <a:p>
            <a:pPr rtl="0">
              <a:spcBef>
                <a:spcPts val="0"/>
              </a:spcBef>
              <a:buNone/>
            </a:pPr>
            <a:r>
              <a:t/>
            </a:r>
            <a:endParaRPr b="1" sz="1400"/>
          </a:p>
          <a:p>
            <a:pPr rtl="0">
              <a:spcBef>
                <a:spcPts val="0"/>
              </a:spcBef>
              <a:buNone/>
            </a:pPr>
            <a:r>
              <a:t/>
            </a:r>
            <a:endParaRPr b="1" sz="1400"/>
          </a:p>
          <a:p>
            <a:pPr rtl="0">
              <a:spcBef>
                <a:spcPts val="0"/>
              </a:spcBef>
              <a:buNone/>
            </a:pPr>
            <a:r>
              <a:t/>
            </a:r>
            <a:endParaRPr b="1" sz="1400"/>
          </a:p>
          <a:p>
            <a:pPr rtl="0">
              <a:spcBef>
                <a:spcPts val="0"/>
              </a:spcBef>
              <a:buNone/>
            </a:pPr>
            <a:r>
              <a:t/>
            </a:r>
            <a:endParaRPr b="1" sz="1400"/>
          </a:p>
          <a:p>
            <a:pPr rtl="0">
              <a:spcBef>
                <a:spcPts val="0"/>
              </a:spcBef>
              <a:buNone/>
            </a:pPr>
            <a:r>
              <a:t/>
            </a:r>
            <a:endParaRPr b="1" sz="1400"/>
          </a:p>
          <a:p>
            <a:pPr rtl="0">
              <a:spcBef>
                <a:spcPts val="0"/>
              </a:spcBef>
              <a:buNone/>
            </a:pPr>
            <a:r>
              <a:rPr b="1" sz="1400" lang="en"/>
              <a:t>-New Iraqi Constitution of 2005 gave Kurds full autonomy in Kurdish region</a:t>
            </a:r>
          </a:p>
          <a:p>
            <a:pPr rtl="0">
              <a:spcBef>
                <a:spcPts val="0"/>
              </a:spcBef>
              <a:buNone/>
            </a:pPr>
            <a:r>
              <a:t/>
            </a:r>
            <a:endParaRPr b="1" sz="1400"/>
          </a:p>
          <a:p>
            <a:pPr rtl="0">
              <a:spcBef>
                <a:spcPts val="0"/>
              </a:spcBef>
              <a:buNone/>
            </a:pPr>
            <a:r>
              <a:rPr b="1" sz="1400" lang="en"/>
              <a:t>-Since fall of Saddam, Kurdistan has been most stable, war-free region of Iraq</a:t>
            </a:r>
          </a:p>
          <a:p>
            <a:pPr>
              <a:spcBef>
                <a:spcPts val="0"/>
              </a:spcBef>
              <a:buNone/>
            </a:pPr>
            <a:r>
              <a:t/>
            </a:r>
            <a:endParaRPr b="1" sz="3600"/>
          </a:p>
        </p:txBody>
      </p:sp>
      <p:pic>
        <p:nvPicPr>
          <p:cNvPr id="246" name="Shape 246"/>
          <p:cNvPicPr preferRelativeResize="0"/>
          <p:nvPr/>
        </p:nvPicPr>
        <p:blipFill>
          <a:blip r:embed="rId3">
            <a:alphaModFix/>
          </a:blip>
          <a:stretch>
            <a:fillRect/>
          </a:stretch>
        </p:blipFill>
        <p:spPr>
          <a:xfrm>
            <a:off y="2192600" x="3054623"/>
            <a:ext cy="1740800" cx="2007325"/>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y="0" x="0"/>
          <a:ext cy="0" cx="0"/>
          <a:chOff y="0" x="0"/>
          <a:chExt cy="0" cx="0"/>
        </a:xfrm>
      </p:grpSpPr>
      <p:sp>
        <p:nvSpPr>
          <p:cNvPr id="251" name="Shape 25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Iraqi Kurdistan in new Iraq</a:t>
            </a:r>
          </a:p>
        </p:txBody>
      </p:sp>
      <p:sp>
        <p:nvSpPr>
          <p:cNvPr id="252" name="Shape 25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1400" lang="en"/>
              <a:t>-Iraqi constitution plus U.S. support gave Kurds much power within Iraq, Talabani became president of Iraq in 2005</a:t>
            </a:r>
          </a:p>
          <a:p>
            <a:pPr rtl="0">
              <a:spcBef>
                <a:spcPts val="0"/>
              </a:spcBef>
              <a:buNone/>
            </a:pPr>
            <a:r>
              <a:t/>
            </a:r>
            <a:endParaRPr sz="1400"/>
          </a:p>
          <a:p>
            <a:pPr rtl="0">
              <a:spcBef>
                <a:spcPts val="0"/>
              </a:spcBef>
              <a:buNone/>
            </a:pPr>
            <a:r>
              <a:rPr sz="1400" lang="en"/>
              <a:t>-Disputes with Al-Maliki government, especially over status of Kirkuk (10% of Iraqi oil reserves)</a:t>
            </a:r>
          </a:p>
          <a:p>
            <a:pPr rtl="0">
              <a:spcBef>
                <a:spcPts val="0"/>
              </a:spcBef>
              <a:buNone/>
            </a:pPr>
            <a:r>
              <a:t/>
            </a:r>
            <a:endParaRPr sz="1400"/>
          </a:p>
          <a:p>
            <a:pPr rtl="0">
              <a:spcBef>
                <a:spcPts val="0"/>
              </a:spcBef>
              <a:buNone/>
            </a:pPr>
            <a:r>
              <a:rPr sz="1400" lang="en"/>
              <a:t>-Kurds want to control oil resources but have historically been dependent on Iraq’s national pipeline grid</a:t>
            </a:r>
          </a:p>
          <a:p>
            <a:pPr rtl="0">
              <a:spcBef>
                <a:spcPts val="0"/>
              </a:spcBef>
              <a:buNone/>
            </a:pPr>
            <a:r>
              <a:t/>
            </a:r>
            <a:endParaRPr sz="1400"/>
          </a:p>
          <a:p>
            <a:pPr rtl="0">
              <a:spcBef>
                <a:spcPts val="0"/>
              </a:spcBef>
              <a:buNone/>
            </a:pPr>
            <a:r>
              <a:rPr sz="1400" lang="en"/>
              <a:t>-By 2007, Kurds had formed oil deals with companies from Turkey, UAE, U.S., U.K., Austria and more; deemed “illegal” by government in Baghdad</a:t>
            </a:r>
          </a:p>
          <a:p>
            <a:pPr rtl="0">
              <a:spcBef>
                <a:spcPts val="0"/>
              </a:spcBef>
              <a:buNone/>
            </a:pPr>
            <a:r>
              <a:t/>
            </a:r>
            <a:endParaRPr sz="1400"/>
          </a:p>
          <a:p>
            <a:pPr>
              <a:spcBef>
                <a:spcPts val="0"/>
              </a:spcBef>
              <a:buNone/>
            </a:pPr>
            <a:r>
              <a:t/>
            </a:r>
            <a:endParaRPr sz="1400"/>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6" name="Shape 256"/>
        <p:cNvGrpSpPr/>
        <p:nvPr/>
      </p:nvGrpSpPr>
      <p:grpSpPr>
        <a:xfrm>
          <a:off y="0" x="0"/>
          <a:ext cy="0" cx="0"/>
          <a:chOff y="0" x="0"/>
          <a:chExt cy="0" cx="0"/>
        </a:xfrm>
      </p:grpSpPr>
      <p:sp>
        <p:nvSpPr>
          <p:cNvPr id="257" name="Shape 25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Kurds and the Current state of Iraq</a:t>
            </a:r>
          </a:p>
        </p:txBody>
      </p:sp>
      <p:sp>
        <p:nvSpPr>
          <p:cNvPr id="258" name="Shape 25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a:spcBef>
                <a:spcPts val="0"/>
              </a:spcBef>
              <a:buNone/>
            </a:pPr>
            <a:r>
              <a:rPr sz="1500" lang="en"/>
              <a:t>-The fall of Mosul to ISIS and the quick dissolution of the Iraqi army threatens Kurds, while simultaneously creating opportunities</a:t>
            </a:r>
          </a:p>
          <a:p>
            <a:pPr rtl="0">
              <a:spcBef>
                <a:spcPts val="0"/>
              </a:spcBef>
              <a:buNone/>
            </a:pPr>
            <a:r>
              <a:t/>
            </a:r>
            <a:endParaRPr sz="1500"/>
          </a:p>
          <a:p>
            <a:pPr rtl="0">
              <a:spcBef>
                <a:spcPts val="0"/>
              </a:spcBef>
              <a:buNone/>
            </a:pPr>
            <a:r>
              <a:rPr sz="1500" lang="en"/>
              <a:t>-The recent capture of Kirkuk in June 2014 brings Kurds closer to full independence</a:t>
            </a:r>
          </a:p>
          <a:p>
            <a:pPr rtl="0">
              <a:spcBef>
                <a:spcPts val="0"/>
              </a:spcBef>
              <a:buNone/>
            </a:pPr>
            <a:r>
              <a:t/>
            </a:r>
            <a:endParaRPr sz="1500"/>
          </a:p>
          <a:p>
            <a:pPr rtl="0">
              <a:spcBef>
                <a:spcPts val="0"/>
              </a:spcBef>
              <a:buNone/>
            </a:pPr>
            <a:r>
              <a:rPr sz="1500" lang="en"/>
              <a:t>-In July, 2014 Barzani ordered the parliament to</a:t>
            </a:r>
          </a:p>
          <a:p>
            <a:pPr rtl="0">
              <a:spcBef>
                <a:spcPts val="0"/>
              </a:spcBef>
              <a:buNone/>
            </a:pPr>
            <a:r>
              <a:rPr sz="1500" lang="en"/>
              <a:t>begin proceedings for a vote on self-rule.  Spokesman for </a:t>
            </a:r>
          </a:p>
          <a:p>
            <a:pPr rtl="0">
              <a:spcBef>
                <a:spcPts val="0"/>
              </a:spcBef>
              <a:buNone/>
            </a:pPr>
            <a:r>
              <a:rPr sz="1500" lang="en"/>
              <a:t>leading party in Turkey came out in support of independence</a:t>
            </a:r>
          </a:p>
          <a:p>
            <a:pPr rtl="0">
              <a:spcBef>
                <a:spcPts val="0"/>
              </a:spcBef>
              <a:buNone/>
            </a:pPr>
            <a:r>
              <a:t/>
            </a:r>
            <a:endParaRPr sz="1500"/>
          </a:p>
          <a:p>
            <a:pPr rtl="0" lvl="0">
              <a:spcBef>
                <a:spcPts val="0"/>
              </a:spcBef>
              <a:buClr>
                <a:schemeClr val="dk1"/>
              </a:buClr>
              <a:buSzPct val="73333"/>
              <a:buFont typeface="Arial"/>
              <a:buNone/>
            </a:pPr>
            <a:r>
              <a:rPr sz="1500" lang="en"/>
              <a:t>-August 2014, U.S. supplied Kurds with weapons, airstrikes against ISIS fighting on border of Kurdish region.  Thin line since U.S. favors unified Iraq.  Kurds have not incurred major strategic losses due to ISIS.  Hopes are as high for independence, as Iraq crumbles.  </a:t>
            </a:r>
          </a:p>
          <a:p>
            <a:pPr rtl="0">
              <a:spcBef>
                <a:spcPts val="0"/>
              </a:spcBef>
              <a:buNone/>
            </a:pPr>
            <a:r>
              <a:t/>
            </a:r>
            <a:endParaRPr/>
          </a:p>
          <a:p>
            <a:pPr>
              <a:spcBef>
                <a:spcPts val="0"/>
              </a:spcBef>
              <a:buNone/>
            </a:pPr>
            <a:r>
              <a:t/>
            </a:r>
            <a:endParaRPr/>
          </a:p>
        </p:txBody>
      </p:sp>
      <p:pic>
        <p:nvPicPr>
          <p:cNvPr id="259" name="Shape 259"/>
          <p:cNvPicPr preferRelativeResize="0"/>
          <p:nvPr/>
        </p:nvPicPr>
        <p:blipFill>
          <a:blip r:embed="rId3">
            <a:alphaModFix/>
          </a:blip>
          <a:stretch>
            <a:fillRect/>
          </a:stretch>
        </p:blipFill>
        <p:spPr>
          <a:xfrm>
            <a:off y="2461175" x="5814375"/>
            <a:ext cy="1410625" cx="2518974"/>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3" name="Shape 263"/>
        <p:cNvGrpSpPr/>
        <p:nvPr/>
      </p:nvGrpSpPr>
      <p:grpSpPr>
        <a:xfrm>
          <a:off y="0" x="0"/>
          <a:ext cy="0" cx="0"/>
          <a:chOff y="0" x="0"/>
          <a:chExt cy="0" cx="0"/>
        </a:xfrm>
      </p:grpSpPr>
      <p:pic>
        <p:nvPicPr>
          <p:cNvPr id="264" name="Shape 264"/>
          <p:cNvPicPr preferRelativeResize="0"/>
          <p:nvPr/>
        </p:nvPicPr>
        <p:blipFill>
          <a:blip r:embed="rId3">
            <a:alphaModFix/>
          </a:blip>
          <a:stretch>
            <a:fillRect/>
          </a:stretch>
        </p:blipFill>
        <p:spPr>
          <a:xfrm>
            <a:off y="0" x="1323162"/>
            <a:ext cy="5143502" cx="6497678"/>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8" name="Shape 268"/>
        <p:cNvGrpSpPr/>
        <p:nvPr/>
      </p:nvGrpSpPr>
      <p:grpSpPr>
        <a:xfrm>
          <a:off y="0" x="0"/>
          <a:ext cy="0" cx="0"/>
          <a:chOff y="0" x="0"/>
          <a:chExt cy="0" cx="0"/>
        </a:xfrm>
      </p:grpSpPr>
      <p:sp>
        <p:nvSpPr>
          <p:cNvPr id="269" name="Shape 26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The Kurds in Syria</a:t>
            </a:r>
          </a:p>
        </p:txBody>
      </p:sp>
      <p:sp>
        <p:nvSpPr>
          <p:cNvPr id="270" name="Shape 270"/>
          <p:cNvSpPr txBox="1"/>
          <p:nvPr>
            <p:ph idx="1" type="body"/>
          </p:nvPr>
        </p:nvSpPr>
        <p:spPr>
          <a:xfrm>
            <a:off y="1200150" x="175475"/>
            <a:ext cy="3725699" cx="8839199"/>
          </a:xfrm>
          <a:prstGeom prst="rect">
            <a:avLst/>
          </a:prstGeom>
        </p:spPr>
        <p:txBody>
          <a:bodyPr bIns="91425" rIns="91425" lIns="91425" tIns="91425" anchor="t" anchorCtr="0">
            <a:noAutofit/>
          </a:bodyPr>
          <a:lstStyle/>
          <a:p>
            <a:pPr rtl="0" lvl="0">
              <a:lnSpc>
                <a:spcPct val="115000"/>
              </a:lnSpc>
              <a:spcBef>
                <a:spcPts val="0"/>
              </a:spcBef>
              <a:buClr>
                <a:schemeClr val="dk1"/>
              </a:buClr>
              <a:buSzPct val="84615"/>
              <a:buFont typeface="Arial"/>
              <a:buNone/>
            </a:pPr>
            <a:r>
              <a:rPr b="1" sz="1300" lang="en">
                <a:solidFill>
                  <a:srgbClr val="FFFFFF"/>
                </a:solidFill>
              </a:rPr>
              <a:t>Country Kurdish population:</a:t>
            </a:r>
            <a:r>
              <a:rPr sz="1300" lang="en">
                <a:solidFill>
                  <a:srgbClr val="FFFFFF"/>
                </a:solidFill>
              </a:rPr>
              <a:t>  </a:t>
            </a:r>
          </a:p>
          <a:p>
            <a:pPr rtl="0" lvl="0">
              <a:lnSpc>
                <a:spcPct val="115000"/>
              </a:lnSpc>
              <a:spcBef>
                <a:spcPts val="0"/>
              </a:spcBef>
              <a:buClr>
                <a:schemeClr val="dk1"/>
              </a:buClr>
              <a:buSzPct val="84615"/>
              <a:buFont typeface="Arial"/>
              <a:buNone/>
            </a:pPr>
            <a:r>
              <a:rPr sz="1300" lang="en">
                <a:solidFill>
                  <a:srgbClr val="FFFFFF"/>
                </a:solidFill>
              </a:rPr>
              <a:t>- roughly between 2 – 2.5 million</a:t>
            </a:r>
          </a:p>
          <a:p>
            <a:pPr rtl="0" lvl="0">
              <a:lnSpc>
                <a:spcPct val="115000"/>
              </a:lnSpc>
              <a:spcBef>
                <a:spcPts val="0"/>
              </a:spcBef>
              <a:buClr>
                <a:schemeClr val="dk1"/>
              </a:buClr>
              <a:buSzPct val="84615"/>
              <a:buFont typeface="Arial"/>
              <a:buNone/>
            </a:pPr>
            <a:r>
              <a:rPr sz="1300" lang="en">
                <a:solidFill>
                  <a:srgbClr val="FFFFFF"/>
                </a:solidFill>
              </a:rPr>
              <a:t>-some 300,000 of them remain stateless</a:t>
            </a:r>
          </a:p>
          <a:p>
            <a:pPr rtl="0" lvl="0">
              <a:lnSpc>
                <a:spcPct val="115000"/>
              </a:lnSpc>
              <a:spcBef>
                <a:spcPts val="0"/>
              </a:spcBef>
              <a:buClr>
                <a:schemeClr val="dk1"/>
              </a:buClr>
              <a:buSzPct val="84615"/>
              <a:buFont typeface="Arial"/>
              <a:buNone/>
            </a:pPr>
            <a:r>
              <a:rPr sz="1300" lang="en">
                <a:solidFill>
                  <a:srgbClr val="FFFFFF"/>
                </a:solidFill>
              </a:rPr>
              <a:t>-Urban – Rural divide</a:t>
            </a:r>
          </a:p>
          <a:p>
            <a:pPr rtl="0" lvl="0">
              <a:lnSpc>
                <a:spcPct val="115000"/>
              </a:lnSpc>
              <a:spcBef>
                <a:spcPts val="0"/>
              </a:spcBef>
              <a:buClr>
                <a:schemeClr val="dk1"/>
              </a:buClr>
              <a:buSzPct val="84615"/>
              <a:buFont typeface="Arial"/>
              <a:buNone/>
            </a:pPr>
            <a:r>
              <a:rPr sz="1300" lang="en">
                <a:solidFill>
                  <a:srgbClr val="FFFFFF"/>
                </a:solidFill>
              </a:rPr>
              <a:t>-Religious divide</a:t>
            </a:r>
          </a:p>
          <a:p>
            <a:pPr rtl="0" lvl="0">
              <a:lnSpc>
                <a:spcPct val="115000"/>
              </a:lnSpc>
              <a:spcBef>
                <a:spcPts val="0"/>
              </a:spcBef>
              <a:buClr>
                <a:schemeClr val="dk1"/>
              </a:buClr>
              <a:buSzPct val="84615"/>
              <a:buFont typeface="Arial"/>
              <a:buNone/>
            </a:pPr>
            <a:r>
              <a:rPr sz="1300" lang="en">
                <a:solidFill>
                  <a:srgbClr val="FFFFFF"/>
                </a:solidFill>
              </a:rPr>
              <a:t>-Linguistic differences: Sorani – Karamanji</a:t>
            </a:r>
          </a:p>
          <a:p>
            <a:pPr rtl="0" lvl="0">
              <a:lnSpc>
                <a:spcPct val="115000"/>
              </a:lnSpc>
              <a:spcBef>
                <a:spcPts val="0"/>
              </a:spcBef>
              <a:buClr>
                <a:schemeClr val="dk1"/>
              </a:buClr>
              <a:buSzPct val="84615"/>
              <a:buFont typeface="Arial"/>
              <a:buNone/>
            </a:pPr>
            <a:r>
              <a:rPr b="1" sz="1300" lang="en">
                <a:solidFill>
                  <a:srgbClr val="FFFFFF"/>
                </a:solidFill>
              </a:rPr>
              <a:t>Leading Figures:</a:t>
            </a:r>
          </a:p>
          <a:p>
            <a:pPr rtl="0" lvl="0">
              <a:lnSpc>
                <a:spcPct val="115000"/>
              </a:lnSpc>
              <a:spcBef>
                <a:spcPts val="0"/>
              </a:spcBef>
              <a:buClr>
                <a:schemeClr val="dk1"/>
              </a:buClr>
              <a:buSzPct val="84615"/>
              <a:buFont typeface="Arial"/>
              <a:buNone/>
            </a:pPr>
            <a:r>
              <a:rPr sz="1300" lang="en">
                <a:solidFill>
                  <a:srgbClr val="FFFFFF"/>
                </a:solidFill>
              </a:rPr>
              <a:t>-Partiya Yekîtiya Demokrat (Democratic Union Party,PYD), YPG armed forces -</a:t>
            </a:r>
          </a:p>
          <a:p>
            <a:pPr rtl="0" lvl="0">
              <a:lnSpc>
                <a:spcPct val="115000"/>
              </a:lnSpc>
              <a:spcBef>
                <a:spcPts val="0"/>
              </a:spcBef>
              <a:buClr>
                <a:schemeClr val="dk1"/>
              </a:buClr>
              <a:buSzPct val="84615"/>
              <a:buFont typeface="Arial"/>
              <a:buNone/>
            </a:pPr>
            <a:r>
              <a:rPr sz="1300" lang="en">
                <a:solidFill>
                  <a:srgbClr val="FFFFFF"/>
                </a:solidFill>
              </a:rPr>
              <a:t>-Kurdish National Council (KNC)</a:t>
            </a:r>
          </a:p>
          <a:p>
            <a:pPr rtl="0" lvl="0">
              <a:lnSpc>
                <a:spcPct val="115000"/>
              </a:lnSpc>
              <a:spcBef>
                <a:spcPts val="0"/>
              </a:spcBef>
              <a:buClr>
                <a:schemeClr val="dk1"/>
              </a:buClr>
              <a:buSzPct val="84615"/>
              <a:buFont typeface="Arial"/>
              <a:buNone/>
            </a:pPr>
            <a:r>
              <a:rPr sz="1300" lang="en">
                <a:solidFill>
                  <a:srgbClr val="FFFFFF"/>
                </a:solidFill>
              </a:rPr>
              <a:t>- Kurdish Youth Committees.</a:t>
            </a:r>
          </a:p>
          <a:p>
            <a:pPr rtl="0" lvl="0">
              <a:lnSpc>
                <a:spcPct val="115000"/>
              </a:lnSpc>
              <a:spcBef>
                <a:spcPts val="0"/>
              </a:spcBef>
              <a:buClr>
                <a:schemeClr val="dk1"/>
              </a:buClr>
              <a:buSzPct val="84615"/>
              <a:buFont typeface="Arial"/>
              <a:buNone/>
            </a:pPr>
            <a:r>
              <a:rPr b="1" sz="1300" lang="en">
                <a:solidFill>
                  <a:srgbClr val="FFFFFF"/>
                </a:solidFill>
              </a:rPr>
              <a:t>Status of Autonomy:</a:t>
            </a:r>
          </a:p>
          <a:p>
            <a:pPr rtl="0" lvl="0">
              <a:lnSpc>
                <a:spcPct val="115000"/>
              </a:lnSpc>
              <a:spcBef>
                <a:spcPts val="0"/>
              </a:spcBef>
              <a:buClr>
                <a:schemeClr val="dk1"/>
              </a:buClr>
              <a:buSzPct val="84615"/>
              <a:buFont typeface="Arial"/>
              <a:buNone/>
            </a:pPr>
            <a:r>
              <a:rPr sz="1300" lang="en">
                <a:solidFill>
                  <a:srgbClr val="FFFFFF"/>
                </a:solidFill>
              </a:rPr>
              <a:t>-</a:t>
            </a:r>
            <a:r>
              <a:rPr b="1" sz="1300" lang="en">
                <a:solidFill>
                  <a:srgbClr val="FFFFFF"/>
                </a:solidFill>
              </a:rPr>
              <a:t> </a:t>
            </a:r>
            <a:r>
              <a:rPr sz="1300" lang="en">
                <a:solidFill>
                  <a:srgbClr val="FFFFFF"/>
                </a:solidFill>
              </a:rPr>
              <a:t>North-Eastern Syria – Syrian Kurdistan , PYD controlled the area with support from one Arabic tribe – Al-Assad Regime</a:t>
            </a:r>
          </a:p>
          <a:p>
            <a:pPr rtl="0" lvl="0">
              <a:lnSpc>
                <a:spcPct val="115000"/>
              </a:lnSpc>
              <a:spcBef>
                <a:spcPts val="0"/>
              </a:spcBef>
              <a:buClr>
                <a:schemeClr val="dk1"/>
              </a:buClr>
              <a:buSzPct val="84615"/>
              <a:buFont typeface="Arial"/>
              <a:buNone/>
            </a:pPr>
            <a:r>
              <a:rPr b="1" sz="1300" lang="en">
                <a:solidFill>
                  <a:srgbClr val="FFFFFF"/>
                </a:solidFill>
              </a:rPr>
              <a:t>Conflict Status:</a:t>
            </a:r>
          </a:p>
          <a:p>
            <a:pPr rtl="0" lvl="0">
              <a:lnSpc>
                <a:spcPct val="115000"/>
              </a:lnSpc>
              <a:spcBef>
                <a:spcPts val="0"/>
              </a:spcBef>
              <a:buClr>
                <a:schemeClr val="dk1"/>
              </a:buClr>
              <a:buSzPct val="84615"/>
              <a:buFont typeface="Arial"/>
              <a:buNone/>
            </a:pPr>
            <a:r>
              <a:rPr sz="1300" lang="en">
                <a:solidFill>
                  <a:srgbClr val="FFFFFF"/>
                </a:solidFill>
              </a:rPr>
              <a:t>A War Torn Zone with many stakeholders:Turkey – Iran – IS – Al-Assad Regime – Non- Kurdish Syrian Opposition (Free Syrian Army, FSA) – Iraqi-Kurdistan</a:t>
            </a:r>
          </a:p>
          <a:p>
            <a:pPr rtl="0" lvl="0">
              <a:spcBef>
                <a:spcPts val="0"/>
              </a:spcBef>
              <a:buNone/>
            </a:pPr>
            <a:r>
              <a:t/>
            </a:r>
            <a:endParaRPr b="1" sz="1400">
              <a:latin typeface="Times New Roman"/>
              <a:ea typeface="Times New Roman"/>
              <a:cs typeface="Times New Roman"/>
              <a:sym typeface="Times New Roman"/>
            </a:endParaRPr>
          </a:p>
          <a:p>
            <a:pPr rtl="0" lvl="0">
              <a:spcBef>
                <a:spcPts val="0"/>
              </a:spcBef>
              <a:buNone/>
            </a:pPr>
            <a:r>
              <a:t/>
            </a:r>
            <a:endParaRPr sz="1400">
              <a:latin typeface="Times New Roman"/>
              <a:ea typeface="Times New Roman"/>
              <a:cs typeface="Times New Roman"/>
              <a:sym typeface="Times New Roman"/>
            </a:endParaRPr>
          </a:p>
          <a:p>
            <a:pPr rtl="0" lvl="0">
              <a:spcBef>
                <a:spcPts val="0"/>
              </a:spcBef>
              <a:buNone/>
            </a:pPr>
            <a:r>
              <a:t/>
            </a:r>
            <a:endParaRPr sz="1400">
              <a:latin typeface="Times New Roman"/>
              <a:ea typeface="Times New Roman"/>
              <a:cs typeface="Times New Roman"/>
              <a:sym typeface="Times New Roman"/>
            </a:endParaRPr>
          </a:p>
          <a:p>
            <a:pPr rtl="0" lvl="0">
              <a:spcBef>
                <a:spcPts val="0"/>
              </a:spcBef>
              <a:buNone/>
            </a:pPr>
            <a:r>
              <a:t/>
            </a:r>
            <a:endParaRPr sz="1400">
              <a:latin typeface="Times New Roman"/>
              <a:ea typeface="Times New Roman"/>
              <a:cs typeface="Times New Roman"/>
              <a:sym typeface="Times New Roman"/>
            </a:endParaRPr>
          </a:p>
        </p:txBody>
      </p:sp>
      <p:pic>
        <p:nvPicPr>
          <p:cNvPr id="271" name="Shape 271"/>
          <p:cNvPicPr preferRelativeResize="0"/>
          <p:nvPr/>
        </p:nvPicPr>
        <p:blipFill rotWithShape="1">
          <a:blip r:embed="rId3">
            <a:alphaModFix/>
          </a:blip>
          <a:srcRect t="0" b="4260" r="0" l="0"/>
          <a:stretch/>
        </p:blipFill>
        <p:spPr>
          <a:xfrm>
            <a:off y="401650" x="5597975"/>
            <a:ext cy="2440325" cx="2764449"/>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y="0" x="0"/>
          <a:ext cy="0" cx="0"/>
          <a:chOff y="0" x="0"/>
          <a:chExt cy="0" cx="0"/>
        </a:xfrm>
      </p:grpSpPr>
      <p:sp>
        <p:nvSpPr>
          <p:cNvPr id="276" name="Shape 276"/>
          <p:cNvSpPr txBox="1"/>
          <p:nvPr/>
        </p:nvSpPr>
        <p:spPr>
          <a:xfrm>
            <a:off y="296100" x="537375"/>
            <a:ext cy="657900" cx="8225099"/>
          </a:xfrm>
          <a:prstGeom prst="rect">
            <a:avLst/>
          </a:prstGeom>
          <a:noFill/>
          <a:ln>
            <a:noFill/>
          </a:ln>
        </p:spPr>
        <p:txBody>
          <a:bodyPr bIns="91425" rIns="91425" lIns="91425" tIns="91425" anchor="t" anchorCtr="0">
            <a:noAutofit/>
          </a:bodyPr>
          <a:lstStyle/>
          <a:p>
            <a:pPr>
              <a:spcBef>
                <a:spcPts val="0"/>
              </a:spcBef>
              <a:buNone/>
            </a:pPr>
            <a:r>
              <a:rPr b="1" sz="3600" lang="en">
                <a:solidFill>
                  <a:srgbClr val="FFFFFF"/>
                </a:solidFill>
              </a:rPr>
              <a:t>History of Kurds in Syria</a:t>
            </a:r>
          </a:p>
        </p:txBody>
      </p:sp>
      <p:sp>
        <p:nvSpPr>
          <p:cNvPr id="277" name="Shape 277"/>
          <p:cNvSpPr txBox="1"/>
          <p:nvPr>
            <p:ph idx="1" type="body"/>
          </p:nvPr>
        </p:nvSpPr>
        <p:spPr>
          <a:xfrm>
            <a:off y="1200150" x="457200"/>
            <a:ext cy="3725699" cx="8229600"/>
          </a:xfrm>
          <a:prstGeom prst="rect">
            <a:avLst/>
          </a:prstGeom>
          <a:noFill/>
          <a:ln>
            <a:noFill/>
          </a:ln>
        </p:spPr>
        <p:txBody>
          <a:bodyPr bIns="91425" rIns="91425" lIns="91425" tIns="91425" anchor="t" anchorCtr="0">
            <a:noAutofit/>
          </a:bodyPr>
          <a:lstStyle/>
          <a:p>
            <a:pPr rtl="0" lvl="0">
              <a:lnSpc>
                <a:spcPct val="115000"/>
              </a:lnSpc>
              <a:spcBef>
                <a:spcPts val="0"/>
              </a:spcBef>
              <a:buClr>
                <a:schemeClr val="dk1"/>
              </a:buClr>
              <a:buSzPct val="36666"/>
              <a:buFont typeface="Arial"/>
              <a:buNone/>
            </a:pPr>
            <a:r>
              <a:rPr lang="en">
                <a:solidFill>
                  <a:srgbClr val="FFFFFF"/>
                </a:solidFill>
              </a:rPr>
              <a:t>French Mandate: (1920 – 1946) </a:t>
            </a:r>
            <a:r>
              <a:rPr sz="2400" lang="en" i="1">
                <a:solidFill>
                  <a:srgbClr val="FFFFFF"/>
                </a:solidFill>
              </a:rPr>
              <a:t>The Republic</a:t>
            </a:r>
          </a:p>
          <a:p>
            <a:pPr rtl="0" lvl="0">
              <a:lnSpc>
                <a:spcPct val="115000"/>
              </a:lnSpc>
              <a:spcBef>
                <a:spcPts val="0"/>
              </a:spcBef>
              <a:buClr>
                <a:schemeClr val="dk1"/>
              </a:buClr>
              <a:buSzPct val="36666"/>
              <a:buFont typeface="Arial"/>
              <a:buNone/>
            </a:pPr>
            <a:r>
              <a:rPr lang="en">
                <a:solidFill>
                  <a:srgbClr val="FFFFFF"/>
                </a:solidFill>
              </a:rPr>
              <a:t> </a:t>
            </a:r>
            <a:r>
              <a:rPr sz="2000" lang="en">
                <a:solidFill>
                  <a:srgbClr val="FFFFFF"/>
                </a:solidFill>
              </a:rPr>
              <a:t>-Joined the Army</a:t>
            </a:r>
          </a:p>
          <a:p>
            <a:pPr rtl="0" lvl="0">
              <a:lnSpc>
                <a:spcPct val="115000"/>
              </a:lnSpc>
              <a:spcBef>
                <a:spcPts val="0"/>
              </a:spcBef>
              <a:buClr>
                <a:schemeClr val="dk1"/>
              </a:buClr>
              <a:buFont typeface="Arial"/>
              <a:buNone/>
            </a:pPr>
            <a:r>
              <a:t/>
            </a:r>
            <a:endParaRPr sz="2000">
              <a:solidFill>
                <a:srgbClr val="FFFFFF"/>
              </a:solidFill>
            </a:endParaRPr>
          </a:p>
          <a:p>
            <a:pPr rtl="0" lvl="0">
              <a:lnSpc>
                <a:spcPct val="115000"/>
              </a:lnSpc>
              <a:spcBef>
                <a:spcPts val="0"/>
              </a:spcBef>
              <a:buClr>
                <a:schemeClr val="dk1"/>
              </a:buClr>
              <a:buSzPct val="55000"/>
              <a:buFont typeface="Arial"/>
              <a:buNone/>
            </a:pPr>
            <a:r>
              <a:rPr sz="2000" lang="en">
                <a:solidFill>
                  <a:srgbClr val="FFFFFF"/>
                </a:solidFill>
              </a:rPr>
              <a:t>-1931 election - Three members of Syrian Kurdish nationalist.</a:t>
            </a:r>
          </a:p>
          <a:p>
            <a:pPr rtl="0" lvl="0">
              <a:lnSpc>
                <a:spcPct val="115000"/>
              </a:lnSpc>
              <a:spcBef>
                <a:spcPts val="0"/>
              </a:spcBef>
              <a:buClr>
                <a:schemeClr val="dk1"/>
              </a:buClr>
              <a:buFont typeface="Arial"/>
              <a:buNone/>
            </a:pPr>
            <a:r>
              <a:t/>
            </a:r>
            <a:endParaRPr sz="2000">
              <a:solidFill>
                <a:srgbClr val="FFFFFF"/>
              </a:solidFill>
            </a:endParaRPr>
          </a:p>
          <a:p>
            <a:pPr rtl="0" lvl="0">
              <a:lnSpc>
                <a:spcPct val="115000"/>
              </a:lnSpc>
              <a:spcBef>
                <a:spcPts val="0"/>
              </a:spcBef>
              <a:buClr>
                <a:schemeClr val="dk1"/>
              </a:buClr>
              <a:buSzPct val="55000"/>
              <a:buFont typeface="Arial"/>
              <a:buNone/>
            </a:pPr>
            <a:r>
              <a:rPr sz="2000" lang="en">
                <a:solidFill>
                  <a:srgbClr val="FFFFFF"/>
                </a:solidFill>
              </a:rPr>
              <a:t>-Autonomist movement : Kurds - Syriac Catholic - Armenian Catholic.</a:t>
            </a:r>
          </a:p>
          <a:p>
            <a:pPr rtl="0" lvl="0">
              <a:lnSpc>
                <a:spcPct val="115000"/>
              </a:lnSpc>
              <a:spcBef>
                <a:spcPts val="0"/>
              </a:spcBef>
              <a:buClr>
                <a:schemeClr val="dk1"/>
              </a:buClr>
              <a:buFont typeface="Arial"/>
              <a:buNone/>
            </a:pPr>
            <a:r>
              <a:t/>
            </a:r>
            <a:endParaRPr sz="2000">
              <a:solidFill>
                <a:srgbClr val="FFFFFF"/>
              </a:solidFill>
            </a:endParaRPr>
          </a:p>
          <a:p>
            <a:pPr rtl="0" lvl="0">
              <a:lnSpc>
                <a:spcPct val="115000"/>
              </a:lnSpc>
              <a:spcBef>
                <a:spcPts val="0"/>
              </a:spcBef>
              <a:buClr>
                <a:schemeClr val="dk1"/>
              </a:buClr>
              <a:buSzPct val="55000"/>
              <a:buFont typeface="Arial"/>
              <a:buNone/>
            </a:pPr>
            <a:r>
              <a:rPr sz="2000" lang="en">
                <a:solidFill>
                  <a:srgbClr val="FFFFFF"/>
                </a:solidFill>
              </a:rPr>
              <a:t>-The Kurdish-Christian Coalition wanted French troops to stay.</a:t>
            </a:r>
          </a:p>
          <a:p>
            <a:pPr rtl="0" lvl="0">
              <a:spcBef>
                <a:spcPts val="0"/>
              </a:spcBef>
              <a:buNone/>
            </a:pPr>
            <a:r>
              <a:t/>
            </a:r>
            <a:endParaRP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 name="Shape 281"/>
        <p:cNvGrpSpPr/>
        <p:nvPr/>
      </p:nvGrpSpPr>
      <p:grpSpPr>
        <a:xfrm>
          <a:off y="0" x="0"/>
          <a:ext cy="0" cx="0"/>
          <a:chOff y="0" x="0"/>
          <a:chExt cy="0" cx="0"/>
        </a:xfrm>
      </p:grpSpPr>
      <p:sp>
        <p:nvSpPr>
          <p:cNvPr id="282" name="Shape 282"/>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History of Kurds in Syria</a:t>
            </a:r>
          </a:p>
        </p:txBody>
      </p:sp>
      <p:sp>
        <p:nvSpPr>
          <p:cNvPr id="283" name="Shape 283"/>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lnSpc>
                <a:spcPct val="115000"/>
              </a:lnSpc>
              <a:spcBef>
                <a:spcPts val="0"/>
              </a:spcBef>
              <a:buClr>
                <a:schemeClr val="dk1"/>
              </a:buClr>
              <a:buSzPct val="36666"/>
              <a:buFont typeface="Arial"/>
              <a:buNone/>
            </a:pPr>
            <a:r>
              <a:rPr lang="en">
                <a:solidFill>
                  <a:srgbClr val="FFFFFF"/>
                </a:solidFill>
              </a:rPr>
              <a:t>Syrian Mandate: (1946- 1970) </a:t>
            </a:r>
            <a:r>
              <a:rPr sz="2400" lang="en" i="1">
                <a:solidFill>
                  <a:srgbClr val="FFFFFF"/>
                </a:solidFill>
              </a:rPr>
              <a:t>The Shoeshiner</a:t>
            </a:r>
          </a:p>
          <a:p>
            <a:pPr rtl="0" lvl="0">
              <a:lnSpc>
                <a:spcPct val="115000"/>
              </a:lnSpc>
              <a:spcBef>
                <a:spcPts val="0"/>
              </a:spcBef>
              <a:buNone/>
            </a:pPr>
            <a:r>
              <a:rPr sz="1800" lang="en">
                <a:solidFill>
                  <a:srgbClr val="FFFFFF"/>
                </a:solidFill>
              </a:rPr>
              <a:t>-1957: Kurdistan Democratic Party of Syria (KDPS).</a:t>
            </a:r>
          </a:p>
          <a:p>
            <a:pPr rtl="0">
              <a:lnSpc>
                <a:spcPct val="115000"/>
              </a:lnSpc>
              <a:spcBef>
                <a:spcPts val="0"/>
              </a:spcBef>
              <a:buNone/>
            </a:pPr>
            <a:r>
              <a:t/>
            </a:r>
            <a:endParaRPr sz="1800">
              <a:solidFill>
                <a:srgbClr val="FFFFFF"/>
              </a:solidFill>
            </a:endParaRPr>
          </a:p>
          <a:p>
            <a:pPr rtl="0" lvl="0">
              <a:lnSpc>
                <a:spcPct val="115000"/>
              </a:lnSpc>
              <a:spcBef>
                <a:spcPts val="0"/>
              </a:spcBef>
              <a:buNone/>
            </a:pPr>
            <a:r>
              <a:rPr sz="1800" lang="en">
                <a:solidFill>
                  <a:srgbClr val="FFFFFF"/>
                </a:solidFill>
              </a:rPr>
              <a:t>-1958: Union with Egypt.</a:t>
            </a:r>
          </a:p>
          <a:p>
            <a:pPr rtl="0">
              <a:lnSpc>
                <a:spcPct val="115000"/>
              </a:lnSpc>
              <a:spcBef>
                <a:spcPts val="0"/>
              </a:spcBef>
              <a:buNone/>
            </a:pPr>
            <a:r>
              <a:t/>
            </a:r>
            <a:endParaRPr sz="1800">
              <a:solidFill>
                <a:srgbClr val="FFFFFF"/>
              </a:solidFill>
            </a:endParaRPr>
          </a:p>
          <a:p>
            <a:pPr rtl="0" lvl="0">
              <a:lnSpc>
                <a:spcPct val="115000"/>
              </a:lnSpc>
              <a:spcBef>
                <a:spcPts val="0"/>
              </a:spcBef>
              <a:buNone/>
            </a:pPr>
            <a:r>
              <a:rPr sz="1800" lang="en">
                <a:solidFill>
                  <a:srgbClr val="FFFFFF"/>
                </a:solidFill>
              </a:rPr>
              <a:t>-1961: Syria was declared an Arab Republic in the interim constitution.</a:t>
            </a:r>
          </a:p>
          <a:p>
            <a:pPr rtl="0">
              <a:lnSpc>
                <a:spcPct val="115000"/>
              </a:lnSpc>
              <a:spcBef>
                <a:spcPts val="0"/>
              </a:spcBef>
              <a:buNone/>
            </a:pPr>
            <a:r>
              <a:t/>
            </a:r>
            <a:endParaRPr sz="1800">
              <a:solidFill>
                <a:srgbClr val="FFFFFF"/>
              </a:solidFill>
            </a:endParaRPr>
          </a:p>
          <a:p>
            <a:pPr rtl="0">
              <a:lnSpc>
                <a:spcPct val="115000"/>
              </a:lnSpc>
              <a:spcBef>
                <a:spcPts val="0"/>
              </a:spcBef>
              <a:buNone/>
            </a:pPr>
            <a:r>
              <a:rPr sz="1800" lang="en">
                <a:solidFill>
                  <a:srgbClr val="FFFFFF"/>
                </a:solidFill>
              </a:rPr>
              <a:t>-1962: Jazira census, 120,000 Kurds in Jazira (20% of Syrian Kurds) were stripped of their Syrian citizenship.</a:t>
            </a:r>
          </a:p>
          <a:p>
            <a:pPr rtl="0" lvl="0">
              <a:lnSpc>
                <a:spcPct val="115000"/>
              </a:lnSpc>
              <a:spcBef>
                <a:spcPts val="0"/>
              </a:spcBef>
              <a:buNone/>
            </a:pPr>
            <a:r>
              <a:t/>
            </a:r>
            <a:endParaRPr sz="1800">
              <a:solidFill>
                <a:srgbClr val="FFFFFF"/>
              </a:solidFill>
            </a:endParaRPr>
          </a:p>
          <a:p>
            <a:pPr rtl="0" lvl="0">
              <a:lnSpc>
                <a:spcPct val="115000"/>
              </a:lnSpc>
              <a:spcBef>
                <a:spcPts val="0"/>
              </a:spcBef>
              <a:buNone/>
            </a:pPr>
            <a:r>
              <a:rPr sz="1800" lang="en">
                <a:solidFill>
                  <a:srgbClr val="FFFFFF"/>
                </a:solidFill>
              </a:rPr>
              <a:t>-1965: Arab cordon</a:t>
            </a:r>
          </a:p>
          <a:p>
            <a:pPr>
              <a:spcBef>
                <a:spcPts val="0"/>
              </a:spcBef>
              <a:buNone/>
            </a:pPr>
            <a:r>
              <a:t/>
            </a:r>
            <a:endParaRP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7" name="Shape 287"/>
        <p:cNvGrpSpPr/>
        <p:nvPr/>
      </p:nvGrpSpPr>
      <p:grpSpPr>
        <a:xfrm>
          <a:off y="0" x="0"/>
          <a:ext cy="0" cx="0"/>
          <a:chOff y="0" x="0"/>
          <a:chExt cy="0" cx="0"/>
        </a:xfrm>
      </p:grpSpPr>
      <p:sp>
        <p:nvSpPr>
          <p:cNvPr id="288" name="Shape 288"/>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History of Kurds in Syria</a:t>
            </a:r>
          </a:p>
        </p:txBody>
      </p:sp>
      <p:sp>
        <p:nvSpPr>
          <p:cNvPr id="289" name="Shape 289"/>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lnSpc>
                <a:spcPct val="115000"/>
              </a:lnSpc>
              <a:spcBef>
                <a:spcPts val="0"/>
              </a:spcBef>
              <a:buClr>
                <a:schemeClr val="dk1"/>
              </a:buClr>
              <a:buSzPct val="36666"/>
              <a:buFont typeface="Arial"/>
              <a:buNone/>
            </a:pPr>
            <a:r>
              <a:rPr lang="en">
                <a:solidFill>
                  <a:srgbClr val="FFFFFF"/>
                </a:solidFill>
              </a:rPr>
              <a:t>Al-Assad Mandate: (1970- 2011) </a:t>
            </a:r>
            <a:r>
              <a:rPr sz="2400" lang="en" i="1">
                <a:solidFill>
                  <a:srgbClr val="FFFFFF"/>
                </a:solidFill>
              </a:rPr>
              <a:t>The tool</a:t>
            </a:r>
          </a:p>
          <a:p>
            <a:pPr rtl="0" lvl="0">
              <a:lnSpc>
                <a:spcPct val="115000"/>
              </a:lnSpc>
              <a:spcBef>
                <a:spcPts val="0"/>
              </a:spcBef>
              <a:buClr>
                <a:schemeClr val="dk1"/>
              </a:buClr>
              <a:buSzPct val="55000"/>
              <a:buFont typeface="Arial"/>
              <a:buNone/>
            </a:pPr>
            <a:r>
              <a:rPr sz="2000" lang="en">
                <a:solidFill>
                  <a:srgbClr val="FFFFFF"/>
                </a:solidFill>
              </a:rPr>
              <a:t>-1973: Arab cordon took place.</a:t>
            </a:r>
          </a:p>
          <a:p>
            <a:pPr rtl="0" lvl="0">
              <a:lnSpc>
                <a:spcPct val="115000"/>
              </a:lnSpc>
              <a:spcBef>
                <a:spcPts val="0"/>
              </a:spcBef>
              <a:buClr>
                <a:schemeClr val="dk1"/>
              </a:buClr>
              <a:buSzPct val="55000"/>
              <a:buFont typeface="Arial"/>
              <a:buNone/>
            </a:pPr>
            <a:r>
              <a:rPr sz="2000" lang="en">
                <a:solidFill>
                  <a:srgbClr val="FFFFFF"/>
                </a:solidFill>
              </a:rPr>
              <a:t>- Syria – Turkey dispute: Hatay province - The Euphrates River.</a:t>
            </a:r>
          </a:p>
          <a:p>
            <a:pPr rtl="0" lvl="0">
              <a:lnSpc>
                <a:spcPct val="115000"/>
              </a:lnSpc>
              <a:spcBef>
                <a:spcPts val="0"/>
              </a:spcBef>
              <a:buClr>
                <a:schemeClr val="dk1"/>
              </a:buClr>
              <a:buSzPct val="55000"/>
              <a:buFont typeface="Arial"/>
              <a:buNone/>
            </a:pPr>
            <a:r>
              <a:rPr sz="2000" lang="en">
                <a:solidFill>
                  <a:srgbClr val="FFFFFF"/>
                </a:solidFill>
              </a:rPr>
              <a:t>-1978: The PKK was established in 1978 in Lebanon's Beqa Valley.</a:t>
            </a:r>
          </a:p>
          <a:p>
            <a:pPr rtl="0" lvl="0">
              <a:lnSpc>
                <a:spcPct val="115000"/>
              </a:lnSpc>
              <a:spcBef>
                <a:spcPts val="0"/>
              </a:spcBef>
              <a:buClr>
                <a:schemeClr val="dk1"/>
              </a:buClr>
              <a:buSzPct val="55000"/>
              <a:buFont typeface="Arial"/>
              <a:buNone/>
            </a:pPr>
            <a:r>
              <a:rPr sz="2000" lang="en">
                <a:solidFill>
                  <a:srgbClr val="FFFFFF"/>
                </a:solidFill>
              </a:rPr>
              <a:t>-1978 – 1998: The PKK launches attacks in Turkey from Syria.</a:t>
            </a:r>
          </a:p>
          <a:p>
            <a:pPr rtl="0" lvl="0">
              <a:lnSpc>
                <a:spcPct val="115000"/>
              </a:lnSpc>
              <a:spcBef>
                <a:spcPts val="0"/>
              </a:spcBef>
              <a:buClr>
                <a:schemeClr val="dk1"/>
              </a:buClr>
              <a:buSzPct val="55000"/>
              <a:buFont typeface="Arial"/>
              <a:buNone/>
            </a:pPr>
            <a:r>
              <a:rPr sz="2000" lang="en">
                <a:solidFill>
                  <a:srgbClr val="FFFFFF"/>
                </a:solidFill>
              </a:rPr>
              <a:t>-1998: Adana Protocol. END of PKK in Syria.</a:t>
            </a:r>
          </a:p>
          <a:p>
            <a:pPr rtl="0" lvl="0">
              <a:lnSpc>
                <a:spcPct val="115000"/>
              </a:lnSpc>
              <a:spcBef>
                <a:spcPts val="0"/>
              </a:spcBef>
              <a:buClr>
                <a:schemeClr val="dk1"/>
              </a:buClr>
              <a:buSzPct val="55000"/>
              <a:buFont typeface="Arial"/>
              <a:buNone/>
            </a:pPr>
            <a:r>
              <a:rPr sz="2000" lang="en">
                <a:solidFill>
                  <a:srgbClr val="FFFFFF"/>
                </a:solidFill>
              </a:rPr>
              <a:t>-1986: Newroz protests.</a:t>
            </a:r>
          </a:p>
          <a:p>
            <a:pPr rtl="0" lvl="0">
              <a:lnSpc>
                <a:spcPct val="115000"/>
              </a:lnSpc>
              <a:spcBef>
                <a:spcPts val="0"/>
              </a:spcBef>
              <a:buClr>
                <a:schemeClr val="dk1"/>
              </a:buClr>
              <a:buSzPct val="55000"/>
              <a:buFont typeface="Arial"/>
              <a:buNone/>
            </a:pPr>
            <a:r>
              <a:rPr sz="2000" lang="en">
                <a:solidFill>
                  <a:srgbClr val="FFFFFF"/>
                </a:solidFill>
              </a:rPr>
              <a:t>-2004: Qamishli riots, 65 killed</a:t>
            </a:r>
          </a:p>
          <a:p>
            <a:pPr rtl="0" lvl="0">
              <a:lnSpc>
                <a:spcPct val="115000"/>
              </a:lnSpc>
              <a:spcBef>
                <a:spcPts val="0"/>
              </a:spcBef>
              <a:buClr>
                <a:schemeClr val="dk1"/>
              </a:buClr>
              <a:buSzPct val="55000"/>
              <a:buFont typeface="Arial"/>
              <a:buNone/>
            </a:pPr>
            <a:r>
              <a:rPr sz="2000" lang="en">
                <a:solidFill>
                  <a:srgbClr val="FFFFFF"/>
                </a:solidFill>
              </a:rPr>
              <a:t>-2006: Kurdistan National Assembly of Syria</a:t>
            </a:r>
          </a:p>
          <a:p>
            <a:pPr rtl="0" lvl="0">
              <a:spcBef>
                <a:spcPts val="0"/>
              </a:spcBef>
              <a:buNone/>
            </a:pPr>
            <a:r>
              <a:t/>
            </a:r>
            <a:endParaRP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3" name="Shape 293"/>
        <p:cNvGrpSpPr/>
        <p:nvPr/>
      </p:nvGrpSpPr>
      <p:grpSpPr>
        <a:xfrm>
          <a:off y="0" x="0"/>
          <a:ext cy="0" cx="0"/>
          <a:chOff y="0" x="0"/>
          <a:chExt cy="0" cx="0"/>
        </a:xfrm>
      </p:grpSpPr>
      <p:sp>
        <p:nvSpPr>
          <p:cNvPr id="294" name="Shape 294"/>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Conflict Factors in Syria</a:t>
            </a:r>
          </a:p>
        </p:txBody>
      </p:sp>
      <p:sp>
        <p:nvSpPr>
          <p:cNvPr id="295" name="Shape 29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lnSpc>
                <a:spcPct val="115000"/>
              </a:lnSpc>
              <a:spcBef>
                <a:spcPts val="0"/>
              </a:spcBef>
              <a:buClr>
                <a:schemeClr val="dk1"/>
              </a:buClr>
              <a:buSzPct val="36666"/>
              <a:buFont typeface="Arial"/>
              <a:buNone/>
            </a:pPr>
            <a:r>
              <a:rPr lang="en">
                <a:solidFill>
                  <a:srgbClr val="FFFFFF"/>
                </a:solidFill>
              </a:rPr>
              <a:t>The Chaos: (2011- ????) </a:t>
            </a:r>
            <a:r>
              <a:rPr sz="2400" lang="en" i="1">
                <a:solidFill>
                  <a:srgbClr val="FFFFFF"/>
                </a:solidFill>
              </a:rPr>
              <a:t>The struggle.</a:t>
            </a:r>
          </a:p>
          <a:p>
            <a:pPr rtl="0" lvl="0">
              <a:lnSpc>
                <a:spcPct val="115000"/>
              </a:lnSpc>
              <a:spcBef>
                <a:spcPts val="0"/>
              </a:spcBef>
              <a:buClr>
                <a:schemeClr val="dk1"/>
              </a:buClr>
              <a:buSzPct val="55000"/>
              <a:buFont typeface="Arial"/>
              <a:buNone/>
            </a:pPr>
            <a:r>
              <a:rPr sz="2000" lang="en">
                <a:solidFill>
                  <a:srgbClr val="FFFFFF"/>
                </a:solidFill>
              </a:rPr>
              <a:t>-2011: Kurds heavily joined the protest.</a:t>
            </a:r>
          </a:p>
          <a:p>
            <a:pPr rtl="0" lvl="0">
              <a:lnSpc>
                <a:spcPct val="115000"/>
              </a:lnSpc>
              <a:spcBef>
                <a:spcPts val="0"/>
              </a:spcBef>
              <a:buClr>
                <a:schemeClr val="dk1"/>
              </a:buClr>
              <a:buSzPct val="55000"/>
              <a:buFont typeface="Arial"/>
              <a:buNone/>
            </a:pPr>
            <a:r>
              <a:rPr sz="2000" lang="en">
                <a:solidFill>
                  <a:srgbClr val="FFFFFF"/>
                </a:solidFill>
              </a:rPr>
              <a:t>-2011: The emergence of Kurdish Youth Committees</a:t>
            </a:r>
          </a:p>
          <a:p>
            <a:pPr rtl="0" lvl="0">
              <a:lnSpc>
                <a:spcPct val="115000"/>
              </a:lnSpc>
              <a:spcBef>
                <a:spcPts val="0"/>
              </a:spcBef>
              <a:buClr>
                <a:schemeClr val="dk1"/>
              </a:buClr>
              <a:buSzPct val="55000"/>
              <a:buFont typeface="Arial"/>
              <a:buNone/>
            </a:pPr>
            <a:r>
              <a:rPr sz="2000" lang="en">
                <a:solidFill>
                  <a:srgbClr val="FFFFFF"/>
                </a:solidFill>
              </a:rPr>
              <a:t>-Late 2011: The establishment of Kurdish National Council (KNC).</a:t>
            </a:r>
          </a:p>
          <a:p>
            <a:pPr rtl="0" lvl="0">
              <a:lnSpc>
                <a:spcPct val="115000"/>
              </a:lnSpc>
              <a:spcBef>
                <a:spcPts val="0"/>
              </a:spcBef>
              <a:buClr>
                <a:schemeClr val="dk1"/>
              </a:buClr>
              <a:buSzPct val="55000"/>
              <a:buFont typeface="Arial"/>
              <a:buNone/>
            </a:pPr>
            <a:r>
              <a:rPr sz="2000" lang="en">
                <a:solidFill>
                  <a:srgbClr val="FFFFFF"/>
                </a:solidFill>
              </a:rPr>
              <a:t>-Late 2011: Al-Assad regime start to use PYD, the Syrian PKK.</a:t>
            </a:r>
          </a:p>
          <a:p>
            <a:pPr rtl="0" lvl="0">
              <a:lnSpc>
                <a:spcPct val="115000"/>
              </a:lnSpc>
              <a:spcBef>
                <a:spcPts val="0"/>
              </a:spcBef>
              <a:buClr>
                <a:schemeClr val="dk1"/>
              </a:buClr>
              <a:buSzPct val="55000"/>
              <a:buFont typeface="Arial"/>
              <a:buNone/>
            </a:pPr>
            <a:r>
              <a:rPr sz="2000" lang="en">
                <a:solidFill>
                  <a:srgbClr val="FFFFFF"/>
                </a:solidFill>
              </a:rPr>
              <a:t>-2012: PYD starts to establish authority.</a:t>
            </a:r>
          </a:p>
          <a:p>
            <a:pPr rtl="0" lvl="0">
              <a:lnSpc>
                <a:spcPct val="115000"/>
              </a:lnSpc>
              <a:spcBef>
                <a:spcPts val="0"/>
              </a:spcBef>
              <a:buClr>
                <a:schemeClr val="dk1"/>
              </a:buClr>
              <a:buSzPct val="55000"/>
              <a:buFont typeface="Arial"/>
              <a:buNone/>
            </a:pPr>
            <a:r>
              <a:rPr sz="2000" lang="en">
                <a:solidFill>
                  <a:srgbClr val="FFFFFF"/>
                </a:solidFill>
              </a:rPr>
              <a:t>- The growing militarization.</a:t>
            </a:r>
          </a:p>
          <a:p>
            <a:pPr rtl="0" lvl="0">
              <a:lnSpc>
                <a:spcPct val="115000"/>
              </a:lnSpc>
              <a:spcBef>
                <a:spcPts val="0"/>
              </a:spcBef>
              <a:buNone/>
            </a:pPr>
            <a:r>
              <a:rPr sz="2000" lang="en">
                <a:solidFill>
                  <a:srgbClr val="FFFFFF"/>
                </a:solidFill>
              </a:rPr>
              <a:t>-The Supreme Kurdish Committee (SKC).</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9" name="Shape 299"/>
        <p:cNvGrpSpPr/>
        <p:nvPr/>
      </p:nvGrpSpPr>
      <p:grpSpPr>
        <a:xfrm>
          <a:off y="0" x="0"/>
          <a:ext cy="0" cx="0"/>
          <a:chOff y="0" x="0"/>
          <a:chExt cy="0" cx="0"/>
        </a:xfrm>
      </p:grpSpPr>
      <p:sp>
        <p:nvSpPr>
          <p:cNvPr id="300" name="Shape 30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rPr>
              <a:t>Kobane </a:t>
            </a:r>
          </a:p>
        </p:txBody>
      </p:sp>
      <p:sp>
        <p:nvSpPr>
          <p:cNvPr id="301" name="Shape 301"/>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a:lnSpc>
                <a:spcPct val="115000"/>
              </a:lnSpc>
              <a:spcBef>
                <a:spcPts val="0"/>
              </a:spcBef>
              <a:buClr>
                <a:schemeClr val="dk1"/>
              </a:buClr>
              <a:buSzPct val="61111"/>
              <a:buFont typeface="Arial"/>
              <a:buNone/>
            </a:pPr>
            <a:r>
              <a:rPr sz="1800" lang="en">
                <a:solidFill>
                  <a:srgbClr val="FFFFFF"/>
                </a:solidFill>
              </a:rPr>
              <a:t>-Population of roughly 60,000</a:t>
            </a:r>
          </a:p>
          <a:p>
            <a:pPr rtl="0" lvl="0">
              <a:lnSpc>
                <a:spcPct val="115000"/>
              </a:lnSpc>
              <a:spcBef>
                <a:spcPts val="0"/>
              </a:spcBef>
              <a:buClr>
                <a:schemeClr val="dk1"/>
              </a:buClr>
              <a:buFont typeface="Arial"/>
              <a:buNone/>
            </a:pPr>
            <a:r>
              <a:t/>
            </a:r>
            <a:endParaRPr sz="1800">
              <a:solidFill>
                <a:srgbClr val="FFFFFF"/>
              </a:solidFill>
            </a:endParaRPr>
          </a:p>
          <a:p>
            <a:pPr rtl="0" lvl="0">
              <a:lnSpc>
                <a:spcPct val="115000"/>
              </a:lnSpc>
              <a:spcBef>
                <a:spcPts val="0"/>
              </a:spcBef>
              <a:buClr>
                <a:schemeClr val="dk1"/>
              </a:buClr>
              <a:buSzPct val="61111"/>
              <a:buFont typeface="Arial"/>
              <a:buNone/>
            </a:pPr>
            <a:r>
              <a:rPr sz="1800" lang="en">
                <a:solidFill>
                  <a:srgbClr val="FFFFFF"/>
                </a:solidFill>
              </a:rPr>
              <a:t>-IS has invaded many villages.</a:t>
            </a:r>
          </a:p>
          <a:p>
            <a:pPr rtl="0" lvl="0">
              <a:lnSpc>
                <a:spcPct val="115000"/>
              </a:lnSpc>
              <a:spcBef>
                <a:spcPts val="0"/>
              </a:spcBef>
              <a:buClr>
                <a:schemeClr val="dk1"/>
              </a:buClr>
              <a:buSzPct val="61111"/>
              <a:buFont typeface="Arial"/>
              <a:buNone/>
            </a:pPr>
            <a:r>
              <a:rPr sz="1800" lang="en">
                <a:solidFill>
                  <a:srgbClr val="FFFFFF"/>
                </a:solidFill>
              </a:rPr>
              <a:t>-The fate of the 800 residents of these villages is still unknown.</a:t>
            </a:r>
          </a:p>
          <a:p>
            <a:pPr rtl="0" lvl="0">
              <a:lnSpc>
                <a:spcPct val="115000"/>
              </a:lnSpc>
              <a:spcBef>
                <a:spcPts val="0"/>
              </a:spcBef>
              <a:buClr>
                <a:schemeClr val="dk1"/>
              </a:buClr>
              <a:buFont typeface="Arial"/>
              <a:buNone/>
            </a:pPr>
            <a:r>
              <a:t/>
            </a:r>
            <a:endParaRPr sz="1800">
              <a:solidFill>
                <a:srgbClr val="FFFFFF"/>
              </a:solidFill>
            </a:endParaRPr>
          </a:p>
          <a:p>
            <a:pPr rtl="0" lvl="0">
              <a:lnSpc>
                <a:spcPct val="115000"/>
              </a:lnSpc>
              <a:spcBef>
                <a:spcPts val="0"/>
              </a:spcBef>
              <a:buClr>
                <a:schemeClr val="dk1"/>
              </a:buClr>
              <a:buSzPct val="61111"/>
              <a:buFont typeface="Arial"/>
              <a:buNone/>
            </a:pPr>
            <a:r>
              <a:rPr sz="1800" lang="en">
                <a:solidFill>
                  <a:srgbClr val="FFFFFF"/>
                </a:solidFill>
              </a:rPr>
              <a:t>-Refugees: 130,000 forced into Turkey in one week.</a:t>
            </a:r>
          </a:p>
          <a:p>
            <a:pPr rtl="0" lvl="0">
              <a:lnSpc>
                <a:spcPct val="115000"/>
              </a:lnSpc>
              <a:spcBef>
                <a:spcPts val="0"/>
              </a:spcBef>
              <a:buClr>
                <a:schemeClr val="dk1"/>
              </a:buClr>
              <a:buFont typeface="Arial"/>
              <a:buNone/>
            </a:pPr>
            <a:r>
              <a:t/>
            </a:r>
            <a:endParaRPr sz="1800">
              <a:solidFill>
                <a:srgbClr val="FFFFFF"/>
              </a:solidFill>
            </a:endParaRPr>
          </a:p>
          <a:p>
            <a:pPr rtl="0" lvl="0">
              <a:lnSpc>
                <a:spcPct val="115000"/>
              </a:lnSpc>
              <a:spcBef>
                <a:spcPts val="0"/>
              </a:spcBef>
              <a:buClr>
                <a:schemeClr val="dk1"/>
              </a:buClr>
              <a:buSzPct val="61111"/>
              <a:buFont typeface="Arial"/>
              <a:buNone/>
            </a:pPr>
            <a:r>
              <a:rPr sz="1800" lang="en">
                <a:solidFill>
                  <a:srgbClr val="FFFFFF"/>
                </a:solidFill>
              </a:rPr>
              <a:t>-Iraqi Peshmerga joined four days ago</a:t>
            </a:r>
          </a:p>
          <a:p>
            <a:pPr rtl="0" lvl="0">
              <a:lnSpc>
                <a:spcPct val="115000"/>
              </a:lnSpc>
              <a:spcBef>
                <a:spcPts val="0"/>
              </a:spcBef>
              <a:buClr>
                <a:schemeClr val="dk1"/>
              </a:buClr>
              <a:buFont typeface="Arial"/>
              <a:buNone/>
            </a:pPr>
            <a:r>
              <a:t/>
            </a:r>
            <a:endParaRPr sz="1800">
              <a:solidFill>
                <a:srgbClr val="FFFFFF"/>
              </a:solidFill>
            </a:endParaRPr>
          </a:p>
          <a:p>
            <a:pPr rtl="0" lvl="0">
              <a:lnSpc>
                <a:spcPct val="115000"/>
              </a:lnSpc>
              <a:spcBef>
                <a:spcPts val="0"/>
              </a:spcBef>
              <a:buClr>
                <a:schemeClr val="dk1"/>
              </a:buClr>
              <a:buSzPct val="61111"/>
              <a:buFont typeface="Arial"/>
              <a:buNone/>
            </a:pPr>
            <a:r>
              <a:rPr sz="1800" lang="en">
                <a:solidFill>
                  <a:srgbClr val="FFFFFF"/>
                </a:solidFill>
              </a:rPr>
              <a:t>-FSA joined five days ago</a:t>
            </a:r>
          </a:p>
          <a:p>
            <a:pPr>
              <a:spcBef>
                <a:spcPts val="0"/>
              </a:spcBef>
              <a:buNone/>
            </a:pPr>
            <a:r>
              <a:t/>
            </a:r>
            <a:endParaRP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 name="Shape 305"/>
        <p:cNvGrpSpPr/>
        <p:nvPr/>
      </p:nvGrpSpPr>
      <p:grpSpPr>
        <a:xfrm>
          <a:off y="0" x="0"/>
          <a:ext cy="0" cx="0"/>
          <a:chOff y="0" x="0"/>
          <a:chExt cy="0" cx="0"/>
        </a:xfrm>
      </p:grpSpPr>
      <p:pic>
        <p:nvPicPr>
          <p:cNvPr id="306" name="Shape 306"/>
          <p:cNvPicPr preferRelativeResize="0"/>
          <p:nvPr/>
        </p:nvPicPr>
        <p:blipFill>
          <a:blip r:embed="rId3">
            <a:alphaModFix/>
          </a:blip>
          <a:stretch>
            <a:fillRect/>
          </a:stretch>
        </p:blipFill>
        <p:spPr>
          <a:xfrm>
            <a:off y="0" x="635569"/>
            <a:ext cy="5143499" cx="787286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simple-dark">
  <a:themeElements>
    <a:clrScheme name="Custom 345">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