
<file path=[Content_Types].xml><?xml version="1.0" encoding="utf-8"?>
<Types xmlns="http://schemas.openxmlformats.org/package/2006/content-types">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54" r:id="rId1"/>
  </p:sldMasterIdLst>
  <p:notesMasterIdLst>
    <p:notesMasterId r:id="rId60"/>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187870543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
        <p:cNvGrpSpPr/>
        <p:nvPr/>
      </p:nvGrpSpPr>
      <p:grpSpPr>
        <a:xfrm>
          <a:off x="0" y="0"/>
          <a:ext cx="0" cy="0"/>
          <a:chOff x="0" y="0"/>
          <a:chExt cx="0" cy="0"/>
        </a:xfrm>
      </p:grpSpPr>
      <p:sp>
        <p:nvSpPr>
          <p:cNvPr id="32" name="Shape 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3" name="Shape 33"/>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088553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Shape 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8" name="Shape 38"/>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811653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Shape 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3" name="Shape 43"/>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3179119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Shape 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8" name="Shape 48"/>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315945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Shape 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3" name="Shape 53"/>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3113124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8" name="Shape 58"/>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3775390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4" name="Shape 64"/>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633143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70" name="Shape 70"/>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756294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75" name="Shape 7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542630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82" name="Shape 82"/>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3451018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3" name="Shape 93"/>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922798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3782240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5" name="Shape 10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824741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0" name="Shape 110"/>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623787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6" name="Shape 116"/>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818597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633522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7" name="Shape 127"/>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665955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3" name="Shape 133"/>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675015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9" name="Shape 139"/>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751977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5" name="Shape 14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755333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1" name="Shape 151"/>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3985956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7" name="Shape 157"/>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163034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3" name="Shape 163"/>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7698353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9" name="Shape 169"/>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5286592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5" name="Shape 17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7221186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1" name="Shape 181"/>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7053728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7" name="Shape 187"/>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8149467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40565119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97" name="Shape 197"/>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3569869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Shape 2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02" name="Shape 202"/>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3186449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08" name="Shape 208"/>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6122693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14" name="Shape 214"/>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33886925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20" name="Shape 220"/>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0308805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Shape 2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26" name="Shape 226"/>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8735570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Shape 2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32" name="Shape 232"/>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6005539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38" name="Shape 238"/>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3688960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Shape 2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44" name="Shape 244"/>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4775294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6364686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Shape 2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56" name="Shape 256"/>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38631703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Shape 2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61" name="Shape 261"/>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3359237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Shape 2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67" name="Shape 267"/>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32958792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Shape 2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72" name="Shape 272"/>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9283635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Shape 2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78" name="Shape 278"/>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7423084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Shape 2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84" name="Shape 284"/>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7979589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Shape 2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90" name="Shape 290"/>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6240787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Shape 2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96" name="Shape 296"/>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524438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Shape 3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01" name="Shape 301"/>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8162174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Shape 3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07" name="Shape 307"/>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6089424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12" name="Shape 312"/>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34767658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18" name="Shape 318"/>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16023523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Shape 3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24" name="Shape 324"/>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42624085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Shape 3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30" name="Shape 330"/>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4397965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Shape 3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35" name="Shape 3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41800334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Shape 3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40" name="Shape 340"/>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4893532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45" name="Shape 34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41835794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Shape 3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0" name="Shape 350"/>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2805913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Shape 3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6" name="Shape 356"/>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extLst>
      <p:ext uri="{BB962C8B-B14F-4D97-AF65-F5344CB8AC3E}">
        <p14:creationId xmlns:p14="http://schemas.microsoft.com/office/powerpoint/2010/main" val="3935105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Shape 3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61" name="Shape 361"/>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lvl="0" rtl="0">
              <a:spcBef>
                <a:spcPts val="0"/>
              </a:spcBef>
              <a:buNone/>
            </a:pPr>
            <a:endParaRPr/>
          </a:p>
        </p:txBody>
      </p:sp>
    </p:spTree>
    <p:extLst>
      <p:ext uri="{BB962C8B-B14F-4D97-AF65-F5344CB8AC3E}">
        <p14:creationId xmlns:p14="http://schemas.microsoft.com/office/powerpoint/2010/main" val="3856514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7"/>
        <p:cNvGrpSpPr/>
        <p:nvPr/>
      </p:nvGrpSpPr>
      <p:grpSpPr>
        <a:xfrm>
          <a:off x="0" y="0"/>
          <a:ext cx="0" cy="0"/>
          <a:chOff x="0" y="0"/>
          <a:chExt cx="0" cy="0"/>
        </a:xfrm>
      </p:grpSpPr>
      <p:sp>
        <p:nvSpPr>
          <p:cNvPr id="8" name="Shape 8"/>
          <p:cNvSpPr/>
          <p:nvPr/>
        </p:nvSpPr>
        <p:spPr>
          <a:xfrm rot="10800000" flipH="1">
            <a:off x="0" y="3093234"/>
            <a:ext cx="8458200" cy="712499"/>
          </a:xfrm>
          <a:prstGeom prst="rect">
            <a:avLst/>
          </a:prstGeom>
          <a:solidFill>
            <a:schemeClr val="dk2"/>
          </a:solidFill>
          <a:ln>
            <a:noFill/>
          </a:ln>
        </p:spPr>
        <p:txBody>
          <a:bodyPr lIns="91425" tIns="45700" rIns="91425" bIns="45700" anchor="ctr" anchorCtr="0">
            <a:normAutofit/>
          </a:bodyPr>
          <a:lstStyle/>
          <a:p>
            <a:pPr>
              <a:spcBef>
                <a:spcPts val="0"/>
              </a:spcBef>
              <a:buNone/>
            </a:pPr>
            <a:endParaRPr/>
          </a:p>
        </p:txBody>
      </p:sp>
      <p:sp>
        <p:nvSpPr>
          <p:cNvPr id="9" name="Shape 9"/>
          <p:cNvSpPr txBox="1">
            <a:spLocks noGrp="1"/>
          </p:cNvSpPr>
          <p:nvPr>
            <p:ph type="ctrTitle"/>
          </p:nvPr>
        </p:nvSpPr>
        <p:spPr>
          <a:xfrm>
            <a:off x="685800" y="1300757"/>
            <a:ext cx="7772400" cy="1684199"/>
          </a:xfrm>
          <a:prstGeom prst="rect">
            <a:avLst/>
          </a:prstGeom>
        </p:spPr>
        <p:txBody>
          <a:bodyPr lIns="91425" tIns="91425" rIns="91425" bIns="91425" anchor="b" anchorCtr="0"/>
          <a:lstStyle>
            <a:lvl1pPr>
              <a:spcBef>
                <a:spcPts val="0"/>
              </a:spcBef>
              <a:buClr>
                <a:schemeClr val="dk2"/>
              </a:buClr>
              <a:buSzPct val="100000"/>
              <a:defRPr sz="7200">
                <a:solidFill>
                  <a:schemeClr val="dk2"/>
                </a:solidFill>
              </a:defRPr>
            </a:lvl1pPr>
            <a:lvl2pPr>
              <a:spcBef>
                <a:spcPts val="0"/>
              </a:spcBef>
              <a:buClr>
                <a:schemeClr val="dk2"/>
              </a:buClr>
              <a:buSzPct val="100000"/>
              <a:defRPr sz="7200">
                <a:solidFill>
                  <a:schemeClr val="dk2"/>
                </a:solidFill>
              </a:defRPr>
            </a:lvl2pPr>
            <a:lvl3pPr>
              <a:spcBef>
                <a:spcPts val="0"/>
              </a:spcBef>
              <a:buClr>
                <a:schemeClr val="dk2"/>
              </a:buClr>
              <a:buSzPct val="100000"/>
              <a:defRPr sz="7200">
                <a:solidFill>
                  <a:schemeClr val="dk2"/>
                </a:solidFill>
              </a:defRPr>
            </a:lvl3pPr>
            <a:lvl4pPr>
              <a:spcBef>
                <a:spcPts val="0"/>
              </a:spcBef>
              <a:buClr>
                <a:schemeClr val="dk2"/>
              </a:buClr>
              <a:buSzPct val="100000"/>
              <a:defRPr sz="7200">
                <a:solidFill>
                  <a:schemeClr val="dk2"/>
                </a:solidFill>
              </a:defRPr>
            </a:lvl4pPr>
            <a:lvl5pPr>
              <a:spcBef>
                <a:spcPts val="0"/>
              </a:spcBef>
              <a:buClr>
                <a:schemeClr val="dk2"/>
              </a:buClr>
              <a:buSzPct val="100000"/>
              <a:defRPr sz="7200">
                <a:solidFill>
                  <a:schemeClr val="dk2"/>
                </a:solidFill>
              </a:defRPr>
            </a:lvl5pPr>
            <a:lvl6pPr>
              <a:spcBef>
                <a:spcPts val="0"/>
              </a:spcBef>
              <a:buClr>
                <a:schemeClr val="dk2"/>
              </a:buClr>
              <a:buSzPct val="100000"/>
              <a:defRPr sz="7200">
                <a:solidFill>
                  <a:schemeClr val="dk2"/>
                </a:solidFill>
              </a:defRPr>
            </a:lvl6pPr>
            <a:lvl7pPr>
              <a:spcBef>
                <a:spcPts val="0"/>
              </a:spcBef>
              <a:buClr>
                <a:schemeClr val="dk2"/>
              </a:buClr>
              <a:buSzPct val="100000"/>
              <a:defRPr sz="7200">
                <a:solidFill>
                  <a:schemeClr val="dk2"/>
                </a:solidFill>
              </a:defRPr>
            </a:lvl7pPr>
            <a:lvl8pPr>
              <a:spcBef>
                <a:spcPts val="0"/>
              </a:spcBef>
              <a:buClr>
                <a:schemeClr val="dk2"/>
              </a:buClr>
              <a:buSzPct val="100000"/>
              <a:defRPr sz="7200">
                <a:solidFill>
                  <a:schemeClr val="dk2"/>
                </a:solidFill>
              </a:defRPr>
            </a:lvl8pPr>
            <a:lvl9pPr>
              <a:spcBef>
                <a:spcPts val="0"/>
              </a:spcBef>
              <a:buClr>
                <a:schemeClr val="dk2"/>
              </a:buClr>
              <a:buSzPct val="100000"/>
              <a:defRPr sz="7200">
                <a:solidFill>
                  <a:schemeClr val="dk2"/>
                </a:solidFill>
              </a:defRPr>
            </a:lvl9pPr>
          </a:lstStyle>
          <a:p>
            <a:endParaRPr/>
          </a:p>
        </p:txBody>
      </p:sp>
      <p:sp>
        <p:nvSpPr>
          <p:cNvPr id="10" name="Shape 10"/>
          <p:cNvSpPr txBox="1">
            <a:spLocks noGrp="1"/>
          </p:cNvSpPr>
          <p:nvPr>
            <p:ph type="subTitle" idx="1"/>
          </p:nvPr>
        </p:nvSpPr>
        <p:spPr>
          <a:xfrm>
            <a:off x="685800" y="3093357"/>
            <a:ext cx="7772400" cy="712499"/>
          </a:xfrm>
          <a:prstGeom prst="rect">
            <a:avLst/>
          </a:prstGeom>
        </p:spPr>
        <p:txBody>
          <a:bodyPr lIns="91425" tIns="91425" rIns="91425" bIns="91425" anchor="ctr" anchorCtr="0"/>
          <a:lstStyle>
            <a:lvl1pPr>
              <a:spcBef>
                <a:spcPts val="0"/>
              </a:spcBef>
              <a:buClr>
                <a:schemeClr val="lt2"/>
              </a:buClr>
              <a:buNone/>
              <a:defRPr b="1">
                <a:solidFill>
                  <a:schemeClr val="lt2"/>
                </a:solidFill>
              </a:defRPr>
            </a:lvl1pPr>
            <a:lvl2pPr>
              <a:spcBef>
                <a:spcPts val="0"/>
              </a:spcBef>
              <a:buClr>
                <a:schemeClr val="lt2"/>
              </a:buClr>
              <a:buSzPct val="100000"/>
              <a:buNone/>
              <a:defRPr sz="3000" b="1">
                <a:solidFill>
                  <a:schemeClr val="lt2"/>
                </a:solidFill>
              </a:defRPr>
            </a:lvl2pPr>
            <a:lvl3pPr>
              <a:spcBef>
                <a:spcPts val="0"/>
              </a:spcBef>
              <a:buClr>
                <a:schemeClr val="lt2"/>
              </a:buClr>
              <a:buSzPct val="100000"/>
              <a:buNone/>
              <a:defRPr sz="3000" b="1">
                <a:solidFill>
                  <a:schemeClr val="lt2"/>
                </a:solidFill>
              </a:defRPr>
            </a:lvl3pPr>
            <a:lvl4pPr>
              <a:spcBef>
                <a:spcPts val="0"/>
              </a:spcBef>
              <a:buClr>
                <a:schemeClr val="lt2"/>
              </a:buClr>
              <a:buSzPct val="100000"/>
              <a:buNone/>
              <a:defRPr sz="3000" b="1">
                <a:solidFill>
                  <a:schemeClr val="lt2"/>
                </a:solidFill>
              </a:defRPr>
            </a:lvl4pPr>
            <a:lvl5pPr>
              <a:spcBef>
                <a:spcPts val="0"/>
              </a:spcBef>
              <a:buClr>
                <a:schemeClr val="lt2"/>
              </a:buClr>
              <a:buSzPct val="100000"/>
              <a:buNone/>
              <a:defRPr sz="3000" b="1">
                <a:solidFill>
                  <a:schemeClr val="lt2"/>
                </a:solidFill>
              </a:defRPr>
            </a:lvl5pPr>
            <a:lvl6pPr>
              <a:spcBef>
                <a:spcPts val="0"/>
              </a:spcBef>
              <a:buClr>
                <a:schemeClr val="lt2"/>
              </a:buClr>
              <a:buSzPct val="100000"/>
              <a:buNone/>
              <a:defRPr sz="3000" b="1">
                <a:solidFill>
                  <a:schemeClr val="lt2"/>
                </a:solidFill>
              </a:defRPr>
            </a:lvl6pPr>
            <a:lvl7pPr>
              <a:spcBef>
                <a:spcPts val="0"/>
              </a:spcBef>
              <a:buClr>
                <a:schemeClr val="lt2"/>
              </a:buClr>
              <a:buSzPct val="100000"/>
              <a:buNone/>
              <a:defRPr sz="3000" b="1">
                <a:solidFill>
                  <a:schemeClr val="lt2"/>
                </a:solidFill>
              </a:defRPr>
            </a:lvl7pPr>
            <a:lvl8pPr>
              <a:spcBef>
                <a:spcPts val="0"/>
              </a:spcBef>
              <a:buClr>
                <a:schemeClr val="lt2"/>
              </a:buClr>
              <a:buSzPct val="100000"/>
              <a:buNone/>
              <a:defRPr sz="3000" b="1">
                <a:solidFill>
                  <a:schemeClr val="lt2"/>
                </a:solidFill>
              </a:defRPr>
            </a:lvl8pPr>
            <a:lvl9pPr>
              <a:spcBef>
                <a:spcPts val="0"/>
              </a:spcBef>
              <a:buClr>
                <a:schemeClr val="lt2"/>
              </a:buClr>
              <a:buSzPct val="100000"/>
              <a:buNone/>
              <a:defRPr sz="3000" b="1">
                <a:solidFill>
                  <a:schemeClr val="lt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1"/>
        <p:cNvGrpSpPr/>
        <p:nvPr/>
      </p:nvGrpSpPr>
      <p:grpSpPr>
        <a:xfrm>
          <a:off x="0" y="0"/>
          <a:ext cx="0" cy="0"/>
          <a:chOff x="0" y="0"/>
          <a:chExt cx="0" cy="0"/>
        </a:xfrm>
      </p:grpSpPr>
      <p:sp>
        <p:nvSpPr>
          <p:cNvPr id="12" name="Shape 12"/>
          <p:cNvSpPr/>
          <p:nvPr/>
        </p:nvSpPr>
        <p:spPr>
          <a:xfrm>
            <a:off x="0" y="205977"/>
            <a:ext cx="8686800" cy="1165500"/>
          </a:xfrm>
          <a:prstGeom prst="rect">
            <a:avLst/>
          </a:prstGeom>
          <a:solidFill>
            <a:schemeClr val="dk2"/>
          </a:solidFill>
          <a:ln>
            <a:noFill/>
          </a:ln>
        </p:spPr>
        <p:txBody>
          <a:bodyPr lIns="91425" tIns="45700" rIns="91425" bIns="45700" anchor="ctr" anchorCtr="0">
            <a:normAutofit/>
          </a:bodyPr>
          <a:lstStyle/>
          <a:p>
            <a:pPr>
              <a:spcBef>
                <a:spcPts val="0"/>
              </a:spcBef>
              <a:buNone/>
            </a:pPr>
            <a:endParaRPr/>
          </a:p>
        </p:txBody>
      </p:sp>
      <p:sp>
        <p:nvSpPr>
          <p:cNvPr id="13" name="Shape 13"/>
          <p:cNvSpPr txBox="1">
            <a:spLocks noGrp="1"/>
          </p:cNvSpPr>
          <p:nvPr>
            <p:ph type="title"/>
          </p:nvPr>
        </p:nvSpPr>
        <p:spPr>
          <a:xfrm>
            <a:off x="457200" y="205977"/>
            <a:ext cx="8229600" cy="11414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0" y="1460499"/>
            <a:ext cx="8229600" cy="34652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5"/>
        <p:cNvGrpSpPr/>
        <p:nvPr/>
      </p:nvGrpSpPr>
      <p:grpSpPr>
        <a:xfrm>
          <a:off x="0" y="0"/>
          <a:ext cx="0" cy="0"/>
          <a:chOff x="0" y="0"/>
          <a:chExt cx="0" cy="0"/>
        </a:xfrm>
      </p:grpSpPr>
      <p:sp>
        <p:nvSpPr>
          <p:cNvPr id="16" name="Shape 16"/>
          <p:cNvSpPr/>
          <p:nvPr/>
        </p:nvSpPr>
        <p:spPr>
          <a:xfrm>
            <a:off x="0" y="205977"/>
            <a:ext cx="8686800" cy="1165500"/>
          </a:xfrm>
          <a:prstGeom prst="rect">
            <a:avLst/>
          </a:prstGeom>
          <a:solidFill>
            <a:schemeClr val="dk2"/>
          </a:solidFill>
          <a:ln>
            <a:noFill/>
          </a:ln>
        </p:spPr>
        <p:txBody>
          <a:bodyPr lIns="91425" tIns="45700" rIns="91425" bIns="45700" anchor="ctr" anchorCtr="0">
            <a:normAutofit/>
          </a:bodyPr>
          <a:lstStyle/>
          <a:p>
            <a:pPr>
              <a:spcBef>
                <a:spcPts val="0"/>
              </a:spcBef>
              <a:buNone/>
            </a:pPr>
            <a:endParaRPr/>
          </a:p>
        </p:txBody>
      </p:sp>
      <p:sp>
        <p:nvSpPr>
          <p:cNvPr id="17" name="Shape 17"/>
          <p:cNvSpPr txBox="1">
            <a:spLocks noGrp="1"/>
          </p:cNvSpPr>
          <p:nvPr>
            <p:ph type="title"/>
          </p:nvPr>
        </p:nvSpPr>
        <p:spPr>
          <a:xfrm>
            <a:off x="457200" y="205977"/>
            <a:ext cx="8229600" cy="11414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460499"/>
            <a:ext cx="4030200" cy="34652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56667" y="1461908"/>
            <a:ext cx="4030200" cy="34652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0"/>
        <p:cNvGrpSpPr/>
        <p:nvPr/>
      </p:nvGrpSpPr>
      <p:grpSpPr>
        <a:xfrm>
          <a:off x="0" y="0"/>
          <a:ext cx="0" cy="0"/>
          <a:chOff x="0" y="0"/>
          <a:chExt cx="0" cy="0"/>
        </a:xfrm>
      </p:grpSpPr>
      <p:sp>
        <p:nvSpPr>
          <p:cNvPr id="21" name="Shape 21"/>
          <p:cNvSpPr/>
          <p:nvPr/>
        </p:nvSpPr>
        <p:spPr>
          <a:xfrm>
            <a:off x="0" y="205977"/>
            <a:ext cx="8686800" cy="1165500"/>
          </a:xfrm>
          <a:prstGeom prst="rect">
            <a:avLst/>
          </a:prstGeom>
          <a:solidFill>
            <a:schemeClr val="dk2"/>
          </a:solidFill>
          <a:ln>
            <a:noFill/>
          </a:ln>
        </p:spPr>
        <p:txBody>
          <a:bodyPr lIns="91425" tIns="45700" rIns="91425" bIns="45700" anchor="ctr" anchorCtr="0">
            <a:normAutofit/>
          </a:bodyPr>
          <a:lstStyle/>
          <a:p>
            <a:pPr>
              <a:spcBef>
                <a:spcPts val="0"/>
              </a:spcBef>
              <a:buNone/>
            </a:pPr>
            <a:endParaRPr/>
          </a:p>
        </p:txBody>
      </p:sp>
      <p:sp>
        <p:nvSpPr>
          <p:cNvPr id="22" name="Shape 22"/>
          <p:cNvSpPr txBox="1">
            <a:spLocks noGrp="1"/>
          </p:cNvSpPr>
          <p:nvPr>
            <p:ph type="title"/>
          </p:nvPr>
        </p:nvSpPr>
        <p:spPr>
          <a:xfrm>
            <a:off x="457200" y="205977"/>
            <a:ext cx="8229600" cy="11414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23"/>
        <p:cNvGrpSpPr/>
        <p:nvPr/>
      </p:nvGrpSpPr>
      <p:grpSpPr>
        <a:xfrm>
          <a:off x="0" y="0"/>
          <a:ext cx="0" cy="0"/>
          <a:chOff x="0" y="0"/>
          <a:chExt cx="0" cy="0"/>
        </a:xfrm>
      </p:grpSpPr>
      <p:sp>
        <p:nvSpPr>
          <p:cNvPr id="24" name="Shape 24"/>
          <p:cNvSpPr/>
          <p:nvPr/>
        </p:nvSpPr>
        <p:spPr>
          <a:xfrm>
            <a:off x="0" y="4406309"/>
            <a:ext cx="8686800" cy="519599"/>
          </a:xfrm>
          <a:prstGeom prst="rect">
            <a:avLst/>
          </a:prstGeom>
          <a:solidFill>
            <a:schemeClr val="dk2"/>
          </a:solidFill>
          <a:ln>
            <a:noFill/>
          </a:ln>
        </p:spPr>
        <p:txBody>
          <a:bodyPr lIns="91425" tIns="45700" rIns="91425" bIns="45700" anchor="ctr" anchorCtr="0">
            <a:normAutofit/>
          </a:bodyPr>
          <a:lstStyle/>
          <a:p>
            <a:pPr>
              <a:spcBef>
                <a:spcPts val="0"/>
              </a:spcBef>
              <a:buNone/>
            </a:pPr>
            <a:endParaRPr/>
          </a:p>
        </p:txBody>
      </p:sp>
      <p:sp>
        <p:nvSpPr>
          <p:cNvPr id="25" name="Shape 25"/>
          <p:cNvSpPr txBox="1">
            <a:spLocks noGrp="1"/>
          </p:cNvSpPr>
          <p:nvPr>
            <p:ph type="body" idx="1"/>
          </p:nvPr>
        </p:nvSpPr>
        <p:spPr>
          <a:xfrm>
            <a:off x="457200" y="4406309"/>
            <a:ext cx="8229600" cy="519599"/>
          </a:xfrm>
          <a:prstGeom prst="rect">
            <a:avLst/>
          </a:prstGeom>
        </p:spPr>
        <p:txBody>
          <a:bodyPr lIns="91425" tIns="91425" rIns="91425" bIns="91425" anchor="ctr" anchorCtr="0"/>
          <a:lstStyle>
            <a:lvl1pPr>
              <a:spcBef>
                <a:spcPts val="0"/>
              </a:spcBef>
              <a:buClr>
                <a:schemeClr val="lt1"/>
              </a:buClr>
              <a:buSzPct val="100000"/>
              <a:buNone/>
              <a:defRPr sz="2400" b="1">
                <a:solidFill>
                  <a:schemeClr val="lt1"/>
                </a:solidFill>
              </a:defRPr>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05977"/>
            <a:ext cx="8229600" cy="1141499"/>
          </a:xfrm>
          <a:prstGeom prst="rect">
            <a:avLst/>
          </a:prstGeom>
          <a:noFill/>
          <a:ln>
            <a:noFill/>
          </a:ln>
        </p:spPr>
        <p:txBody>
          <a:bodyPr lIns="91425" tIns="91425" rIns="91425" bIns="91425" anchor="b" anchorCtr="0"/>
          <a:lstStyle>
            <a:lvl1pPr>
              <a:spcBef>
                <a:spcPts val="0"/>
              </a:spcBef>
              <a:buClr>
                <a:schemeClr val="lt1"/>
              </a:buClr>
              <a:buSzPct val="100000"/>
              <a:buNone/>
              <a:defRPr sz="4800" b="1">
                <a:solidFill>
                  <a:schemeClr val="lt1"/>
                </a:solidFill>
              </a:defRPr>
            </a:lvl1pPr>
            <a:lvl2pPr>
              <a:spcBef>
                <a:spcPts val="0"/>
              </a:spcBef>
              <a:buClr>
                <a:schemeClr val="lt1"/>
              </a:buClr>
              <a:buSzPct val="100000"/>
              <a:buNone/>
              <a:defRPr sz="4800" b="1">
                <a:solidFill>
                  <a:schemeClr val="lt1"/>
                </a:solidFill>
              </a:defRPr>
            </a:lvl2pPr>
            <a:lvl3pPr>
              <a:spcBef>
                <a:spcPts val="0"/>
              </a:spcBef>
              <a:buClr>
                <a:schemeClr val="lt1"/>
              </a:buClr>
              <a:buSzPct val="100000"/>
              <a:buNone/>
              <a:defRPr sz="4800" b="1">
                <a:solidFill>
                  <a:schemeClr val="lt1"/>
                </a:solidFill>
              </a:defRPr>
            </a:lvl3pPr>
            <a:lvl4pPr>
              <a:spcBef>
                <a:spcPts val="0"/>
              </a:spcBef>
              <a:buClr>
                <a:schemeClr val="lt1"/>
              </a:buClr>
              <a:buSzPct val="100000"/>
              <a:buNone/>
              <a:defRPr sz="4800" b="1">
                <a:solidFill>
                  <a:schemeClr val="lt1"/>
                </a:solidFill>
              </a:defRPr>
            </a:lvl4pPr>
            <a:lvl5pPr>
              <a:spcBef>
                <a:spcPts val="0"/>
              </a:spcBef>
              <a:buClr>
                <a:schemeClr val="lt1"/>
              </a:buClr>
              <a:buSzPct val="100000"/>
              <a:buNone/>
              <a:defRPr sz="4800" b="1">
                <a:solidFill>
                  <a:schemeClr val="lt1"/>
                </a:solidFill>
              </a:defRPr>
            </a:lvl5pPr>
            <a:lvl6pPr>
              <a:spcBef>
                <a:spcPts val="0"/>
              </a:spcBef>
              <a:buClr>
                <a:schemeClr val="lt1"/>
              </a:buClr>
              <a:buSzPct val="100000"/>
              <a:buNone/>
              <a:defRPr sz="4800" b="1">
                <a:solidFill>
                  <a:schemeClr val="lt1"/>
                </a:solidFill>
              </a:defRPr>
            </a:lvl6pPr>
            <a:lvl7pPr>
              <a:spcBef>
                <a:spcPts val="0"/>
              </a:spcBef>
              <a:buClr>
                <a:schemeClr val="lt1"/>
              </a:buClr>
              <a:buSzPct val="100000"/>
              <a:buNone/>
              <a:defRPr sz="4800" b="1">
                <a:solidFill>
                  <a:schemeClr val="lt1"/>
                </a:solidFill>
              </a:defRPr>
            </a:lvl7pPr>
            <a:lvl8pPr>
              <a:spcBef>
                <a:spcPts val="0"/>
              </a:spcBef>
              <a:buClr>
                <a:schemeClr val="lt1"/>
              </a:buClr>
              <a:buSzPct val="100000"/>
              <a:buNone/>
              <a:defRPr sz="4800" b="1">
                <a:solidFill>
                  <a:schemeClr val="lt1"/>
                </a:solidFill>
              </a:defRPr>
            </a:lvl8pPr>
            <a:lvl9pPr>
              <a:spcBef>
                <a:spcPts val="0"/>
              </a:spcBef>
              <a:buClr>
                <a:schemeClr val="lt1"/>
              </a:buClr>
              <a:buSzPct val="100000"/>
              <a:buNone/>
              <a:defRPr sz="4800" b="1">
                <a:solidFill>
                  <a:schemeClr val="lt1"/>
                </a:solidFill>
              </a:defRPr>
            </a:lvl9pPr>
          </a:lstStyle>
          <a:p>
            <a:endParaRPr/>
          </a:p>
        </p:txBody>
      </p:sp>
      <p:sp>
        <p:nvSpPr>
          <p:cNvPr id="6" name="Shape 6"/>
          <p:cNvSpPr txBox="1">
            <a:spLocks noGrp="1"/>
          </p:cNvSpPr>
          <p:nvPr>
            <p:ph type="body" idx="1"/>
          </p:nvPr>
        </p:nvSpPr>
        <p:spPr>
          <a:xfrm>
            <a:off x="457200" y="1460499"/>
            <a:ext cx="8229600" cy="3465299"/>
          </a:xfrm>
          <a:prstGeom prst="rect">
            <a:avLst/>
          </a:prstGeom>
          <a:noFill/>
          <a:ln>
            <a:noFill/>
          </a:ln>
        </p:spPr>
        <p:txBody>
          <a:bodyPr lIns="91425" tIns="91425" rIns="91425" bIns="91425" anchor="t" anchorCtr="0"/>
          <a:lstStyle>
            <a:lvl1pPr>
              <a:spcBef>
                <a:spcPts val="600"/>
              </a:spcBef>
              <a:buClr>
                <a:schemeClr val="dk2"/>
              </a:buClr>
              <a:buSzPct val="100000"/>
              <a:defRPr sz="3000">
                <a:solidFill>
                  <a:schemeClr val="dk2"/>
                </a:solidFill>
              </a:defRPr>
            </a:lvl1pPr>
            <a:lvl2pPr>
              <a:spcBef>
                <a:spcPts val="480"/>
              </a:spcBef>
              <a:buClr>
                <a:schemeClr val="dk2"/>
              </a:buClr>
              <a:buSzPct val="100000"/>
              <a:defRPr sz="2400">
                <a:solidFill>
                  <a:schemeClr val="dk2"/>
                </a:solidFill>
              </a:defRPr>
            </a:lvl2pPr>
            <a:lvl3pPr>
              <a:spcBef>
                <a:spcPts val="480"/>
              </a:spcBef>
              <a:buClr>
                <a:schemeClr val="dk2"/>
              </a:buClr>
              <a:buSzPct val="100000"/>
              <a:defRPr sz="2400">
                <a:solidFill>
                  <a:schemeClr val="dk2"/>
                </a:solidFill>
              </a:defRPr>
            </a:lvl3pPr>
            <a:lvl4pPr>
              <a:spcBef>
                <a:spcPts val="360"/>
              </a:spcBef>
              <a:buClr>
                <a:schemeClr val="dk2"/>
              </a:buClr>
              <a:buSzPct val="100000"/>
              <a:defRPr sz="1800">
                <a:solidFill>
                  <a:schemeClr val="dk2"/>
                </a:solidFill>
              </a:defRPr>
            </a:lvl4pPr>
            <a:lvl5pPr>
              <a:spcBef>
                <a:spcPts val="360"/>
              </a:spcBef>
              <a:buClr>
                <a:schemeClr val="dk2"/>
              </a:buClr>
              <a:buSzPct val="100000"/>
              <a:defRPr sz="1800">
                <a:solidFill>
                  <a:schemeClr val="dk2"/>
                </a:solidFill>
              </a:defRPr>
            </a:lvl5pPr>
            <a:lvl6pPr>
              <a:spcBef>
                <a:spcPts val="360"/>
              </a:spcBef>
              <a:buClr>
                <a:schemeClr val="dk2"/>
              </a:buClr>
              <a:buSzPct val="100000"/>
              <a:defRPr sz="1800">
                <a:solidFill>
                  <a:schemeClr val="dk2"/>
                </a:solidFill>
              </a:defRPr>
            </a:lvl6pPr>
            <a:lvl7pPr>
              <a:spcBef>
                <a:spcPts val="360"/>
              </a:spcBef>
              <a:buClr>
                <a:schemeClr val="dk2"/>
              </a:buClr>
              <a:buSzPct val="100000"/>
              <a:defRPr sz="1800">
                <a:solidFill>
                  <a:schemeClr val="dk2"/>
                </a:solidFill>
              </a:defRPr>
            </a:lvl7pPr>
            <a:lvl8pPr>
              <a:spcBef>
                <a:spcPts val="360"/>
              </a:spcBef>
              <a:buClr>
                <a:schemeClr val="dk2"/>
              </a:buClr>
              <a:buSzPct val="100000"/>
              <a:defRPr sz="1800">
                <a:solidFill>
                  <a:schemeClr val="dk2"/>
                </a:solidFill>
              </a:defRPr>
            </a:lvl8pPr>
            <a:lvl9pPr>
              <a:spcBef>
                <a:spcPts val="360"/>
              </a:spcBef>
              <a:buClr>
                <a:schemeClr val="dk2"/>
              </a:buClr>
              <a:buSzPct val="100000"/>
              <a:defRPr sz="1800">
                <a:solidFill>
                  <a:schemeClr val="dk2"/>
                </a:solidFil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www.cia.gov/library/publications/the-world-factbook/docs/notesanddefs.html?fieldkey=2119&amp;alphaletter=P&amp;term=Populatio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cia.gov/library/publications/the-world-factbook/docs/notesanddefs.html?fieldkey=2122&amp;alphaletter=R&amp;term=Religions"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thenation.com/authors/kathie-klarreich"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hyperlink" Target="http://www.thenation.com/issue/november-19-2012" TargetMode="External"/><Relationship Id="rId4" Type="http://schemas.openxmlformats.org/officeDocument/2006/relationships/hyperlink" Target="http://www.thenation.com/authors/linda-polman"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0.jpg"/></Relationships>
</file>

<file path=ppt/slides/_rels/slide3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
        <p:cNvGrpSpPr/>
        <p:nvPr/>
      </p:nvGrpSpPr>
      <p:grpSpPr>
        <a:xfrm>
          <a:off x="0" y="0"/>
          <a:ext cx="0" cy="0"/>
          <a:chOff x="0" y="0"/>
          <a:chExt cx="0" cy="0"/>
        </a:xfrm>
      </p:grpSpPr>
      <p:sp>
        <p:nvSpPr>
          <p:cNvPr id="28" name="Shape 28"/>
          <p:cNvSpPr txBox="1">
            <a:spLocks noGrp="1"/>
          </p:cNvSpPr>
          <p:nvPr>
            <p:ph type="ctrTitle"/>
          </p:nvPr>
        </p:nvSpPr>
        <p:spPr>
          <a:xfrm>
            <a:off x="685800" y="1300757"/>
            <a:ext cx="7772400" cy="1684199"/>
          </a:xfrm>
          <a:prstGeom prst="rect">
            <a:avLst/>
          </a:prstGeom>
        </p:spPr>
        <p:txBody>
          <a:bodyPr lIns="91425" tIns="91425" rIns="91425" bIns="91425" anchor="b" anchorCtr="0">
            <a:normAutofit/>
          </a:bodyPr>
          <a:lstStyle/>
          <a:p>
            <a:pPr>
              <a:spcBef>
                <a:spcPts val="0"/>
              </a:spcBef>
              <a:buNone/>
            </a:pPr>
            <a:r>
              <a:rPr lang="en" sz="8000"/>
              <a:t>HAITI 2014</a:t>
            </a:r>
          </a:p>
        </p:txBody>
      </p:sp>
      <p:sp>
        <p:nvSpPr>
          <p:cNvPr id="29" name="Shape 29"/>
          <p:cNvSpPr txBox="1">
            <a:spLocks noGrp="1"/>
          </p:cNvSpPr>
          <p:nvPr>
            <p:ph type="subTitle" idx="1"/>
          </p:nvPr>
        </p:nvSpPr>
        <p:spPr>
          <a:xfrm>
            <a:off x="685800" y="3093357"/>
            <a:ext cx="7772400" cy="712499"/>
          </a:xfrm>
          <a:prstGeom prst="rect">
            <a:avLst/>
          </a:prstGeom>
        </p:spPr>
        <p:txBody>
          <a:bodyPr lIns="91425" tIns="91425" rIns="91425" bIns="91425" anchor="ctr" anchorCtr="0">
            <a:normAutofit lnSpcReduction="10000"/>
          </a:bodyPr>
          <a:lstStyle/>
          <a:p>
            <a:pPr>
              <a:spcBef>
                <a:spcPts val="0"/>
              </a:spcBef>
              <a:buNone/>
            </a:pPr>
            <a:r>
              <a:rPr lang="en" sz="3600"/>
              <a:t>       Volunteer Orientation Briefing</a:t>
            </a:r>
          </a:p>
        </p:txBody>
      </p:sp>
      <p:sp>
        <p:nvSpPr>
          <p:cNvPr id="30" name="Shape 30"/>
          <p:cNvSpPr txBox="1"/>
          <p:nvPr/>
        </p:nvSpPr>
        <p:spPr>
          <a:xfrm>
            <a:off x="510175" y="4258475"/>
            <a:ext cx="7947900" cy="531000"/>
          </a:xfrm>
          <a:prstGeom prst="rect">
            <a:avLst/>
          </a:prstGeom>
          <a:noFill/>
          <a:ln>
            <a:noFill/>
          </a:ln>
        </p:spPr>
        <p:txBody>
          <a:bodyPr lIns="91425" tIns="91425" rIns="91425" bIns="91425" anchor="t" anchorCtr="0">
            <a:normAutofit/>
          </a:bodyPr>
          <a:lstStyle/>
          <a:p>
            <a:pPr>
              <a:spcBef>
                <a:spcPts val="0"/>
              </a:spcBef>
              <a:buNone/>
            </a:pPr>
            <a:endParaRP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
        <p:cNvGrpSpPr/>
        <p:nvPr/>
      </p:nvGrpSpPr>
      <p:grpSpPr>
        <a:xfrm>
          <a:off x="0" y="0"/>
          <a:ext cx="0" cy="0"/>
          <a:chOff x="0" y="0"/>
          <a:chExt cx="0" cy="0"/>
        </a:xfrm>
      </p:grpSpPr>
      <p:pic>
        <p:nvPicPr>
          <p:cNvPr id="35" name="Shape 35"/>
          <p:cNvPicPr preferRelativeResize="0"/>
          <p:nvPr/>
        </p:nvPicPr>
        <p:blipFill>
          <a:blip r:embed="rId3">
            <a:alphaModFix/>
          </a:blip>
          <a:stretch>
            <a:fillRect/>
          </a:stretch>
        </p:blipFill>
        <p:spPr>
          <a:xfrm>
            <a:off x="707934" y="0"/>
            <a:ext cx="7728131" cy="5143500"/>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pic>
        <p:nvPicPr>
          <p:cNvPr id="40" name="Shape 40"/>
          <p:cNvPicPr preferRelativeResize="0"/>
          <p:nvPr/>
        </p:nvPicPr>
        <p:blipFill>
          <a:blip r:embed="rId3">
            <a:alphaModFix/>
          </a:blip>
          <a:stretch>
            <a:fillRect/>
          </a:stretch>
        </p:blipFill>
        <p:spPr>
          <a:xfrm>
            <a:off x="1320362" y="0"/>
            <a:ext cx="6503277" cy="5143500"/>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pic>
        <p:nvPicPr>
          <p:cNvPr id="45" name="Shape 45"/>
          <p:cNvPicPr preferRelativeResize="0"/>
          <p:nvPr/>
        </p:nvPicPr>
        <p:blipFill>
          <a:blip r:embed="rId3">
            <a:alphaModFix/>
          </a:blip>
          <a:stretch>
            <a:fillRect/>
          </a:stretch>
        </p:blipFill>
        <p:spPr>
          <a:xfrm>
            <a:off x="2312114" y="0"/>
            <a:ext cx="4519772" cy="5143500"/>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pic>
        <p:nvPicPr>
          <p:cNvPr id="50" name="Shape 50"/>
          <p:cNvPicPr preferRelativeResize="0"/>
          <p:nvPr/>
        </p:nvPicPr>
        <p:blipFill>
          <a:blip r:embed="rId3">
            <a:alphaModFix/>
          </a:blip>
          <a:stretch>
            <a:fillRect/>
          </a:stretch>
        </p:blipFill>
        <p:spPr>
          <a:xfrm>
            <a:off x="2000250" y="352425"/>
            <a:ext cx="5143500" cy="4438650"/>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pic>
        <p:nvPicPr>
          <p:cNvPr id="55" name="Shape 55"/>
          <p:cNvPicPr preferRelativeResize="0"/>
          <p:nvPr/>
        </p:nvPicPr>
        <p:blipFill>
          <a:blip r:embed="rId3">
            <a:alphaModFix/>
          </a:blip>
          <a:stretch>
            <a:fillRect/>
          </a:stretch>
        </p:blipFill>
        <p:spPr>
          <a:xfrm>
            <a:off x="1303263" y="0"/>
            <a:ext cx="6537471" cy="5143499"/>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Haiti Vital Data</a:t>
            </a:r>
          </a:p>
        </p:txBody>
      </p:sp>
      <p:sp>
        <p:nvSpPr>
          <p:cNvPr id="61" name="Shape 61"/>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buNone/>
            </a:pPr>
            <a:r>
              <a:rPr lang="en" sz="1400" b="1" i="1">
                <a:solidFill>
                  <a:srgbClr val="000000"/>
                </a:solidFill>
              </a:rPr>
              <a:t>An Official Census has not been conducted since 2003.</a:t>
            </a:r>
          </a:p>
          <a:p>
            <a:pPr lvl="0" rtl="0">
              <a:spcBef>
                <a:spcPts val="0"/>
              </a:spcBef>
              <a:buNone/>
            </a:pPr>
            <a:endParaRPr sz="1400" b="1">
              <a:solidFill>
                <a:srgbClr val="000000"/>
              </a:solidFill>
            </a:endParaRPr>
          </a:p>
          <a:p>
            <a:pPr lvl="0" rtl="0">
              <a:spcBef>
                <a:spcPts val="0"/>
              </a:spcBef>
              <a:buNone/>
            </a:pPr>
            <a:r>
              <a:rPr lang="en" sz="1400" b="1">
                <a:solidFill>
                  <a:srgbClr val="000000"/>
                </a:solidFill>
              </a:rPr>
              <a:t>Based on Data from CIA Fact Book:</a:t>
            </a:r>
          </a:p>
          <a:p>
            <a:pPr lvl="0" rtl="0">
              <a:lnSpc>
                <a:spcPct val="150000"/>
              </a:lnSpc>
              <a:spcBef>
                <a:spcPts val="0"/>
              </a:spcBef>
              <a:buNone/>
            </a:pPr>
            <a:r>
              <a:rPr lang="en" sz="1400" b="1">
                <a:solidFill>
                  <a:schemeClr val="dk1"/>
                </a:solidFill>
                <a:hlinkClick r:id="rId3"/>
              </a:rPr>
              <a:t>Population:</a:t>
            </a:r>
            <a:r>
              <a:rPr lang="en" sz="1400" b="1">
                <a:solidFill>
                  <a:schemeClr val="dk1"/>
                </a:solidFill>
              </a:rPr>
              <a:t> 9,893,934 </a:t>
            </a:r>
            <a:r>
              <a:rPr lang="en" sz="1400">
                <a:solidFill>
                  <a:schemeClr val="dk1"/>
                </a:solidFill>
              </a:rPr>
              <a:t>(July 2013 est.) </a:t>
            </a:r>
          </a:p>
          <a:p>
            <a:pPr lvl="0" rtl="0">
              <a:lnSpc>
                <a:spcPct val="150000"/>
              </a:lnSpc>
              <a:spcBef>
                <a:spcPts val="0"/>
              </a:spcBef>
              <a:buNone/>
            </a:pPr>
            <a:r>
              <a:rPr lang="en" sz="1400" b="1">
                <a:solidFill>
                  <a:srgbClr val="000000"/>
                </a:solidFill>
              </a:rPr>
              <a:t>Demographics: </a:t>
            </a:r>
            <a:r>
              <a:rPr lang="en" sz="1400">
                <a:solidFill>
                  <a:srgbClr val="000000"/>
                </a:solidFill>
              </a:rPr>
              <a:t>95% African Descent, 4% Mulatto, .75 % Middle Eastern and .25 % European. </a:t>
            </a:r>
          </a:p>
          <a:p>
            <a:pPr lvl="0" rtl="0">
              <a:lnSpc>
                <a:spcPct val="150000"/>
              </a:lnSpc>
              <a:spcBef>
                <a:spcPts val="0"/>
              </a:spcBef>
              <a:buNone/>
            </a:pPr>
            <a:r>
              <a:rPr lang="en" sz="1400">
                <a:solidFill>
                  <a:srgbClr val="000000"/>
                </a:solidFill>
              </a:rPr>
              <a:t>Over 46,000 European Aid workers.</a:t>
            </a:r>
          </a:p>
          <a:p>
            <a:pPr lvl="0" rtl="0">
              <a:lnSpc>
                <a:spcPct val="150000"/>
              </a:lnSpc>
              <a:spcBef>
                <a:spcPts val="0"/>
              </a:spcBef>
              <a:buClr>
                <a:srgbClr val="000000"/>
              </a:buClr>
              <a:buSzPct val="78571"/>
              <a:buFont typeface="Arial"/>
              <a:buNone/>
            </a:pPr>
            <a:r>
              <a:rPr lang="en" sz="1400" b="1">
                <a:solidFill>
                  <a:srgbClr val="000000"/>
                </a:solidFill>
              </a:rPr>
              <a:t>Languages: </a:t>
            </a:r>
            <a:r>
              <a:rPr lang="en" sz="1400">
                <a:solidFill>
                  <a:srgbClr val="000000"/>
                </a:solidFill>
              </a:rPr>
              <a:t>French (official), Haitian Creole (official). 85% Speak Haitian Creole only. </a:t>
            </a:r>
          </a:p>
          <a:p>
            <a:pPr lvl="0" rtl="0">
              <a:lnSpc>
                <a:spcPct val="150000"/>
              </a:lnSpc>
              <a:spcBef>
                <a:spcPts val="0"/>
              </a:spcBef>
              <a:buNone/>
            </a:pPr>
            <a:r>
              <a:rPr lang="en" sz="1400" b="1">
                <a:solidFill>
                  <a:srgbClr val="000000"/>
                </a:solidFill>
                <a:hlinkClick r:id="rId4"/>
              </a:rPr>
              <a:t>Religions:</a:t>
            </a:r>
            <a:r>
              <a:rPr lang="en" sz="1400">
                <a:solidFill>
                  <a:srgbClr val="000000"/>
                </a:solidFill>
              </a:rPr>
              <a:t> Roman Catholic 80% (official), Protestant 16%, Other 3%, Islam 1%. </a:t>
            </a:r>
          </a:p>
          <a:p>
            <a:pPr lvl="0" rtl="0">
              <a:lnSpc>
                <a:spcPct val="150000"/>
              </a:lnSpc>
              <a:spcBef>
                <a:spcPts val="0"/>
              </a:spcBef>
              <a:buNone/>
            </a:pPr>
            <a:r>
              <a:rPr lang="en" sz="1400" b="1" i="1">
                <a:solidFill>
                  <a:srgbClr val="000000"/>
                </a:solidFill>
              </a:rPr>
              <a:t>Note:</a:t>
            </a:r>
            <a:r>
              <a:rPr lang="en" sz="1400" b="1">
                <a:solidFill>
                  <a:srgbClr val="000000"/>
                </a:solidFill>
              </a:rPr>
              <a:t> </a:t>
            </a:r>
            <a:r>
              <a:rPr lang="en" sz="1400">
                <a:solidFill>
                  <a:srgbClr val="000000"/>
                </a:solidFill>
              </a:rPr>
              <a:t>Roughly half of the population practices syncretianized Voudoun.</a:t>
            </a:r>
          </a:p>
          <a:p>
            <a:pPr lvl="0" rtl="0">
              <a:lnSpc>
                <a:spcPct val="150000"/>
              </a:lnSpc>
              <a:spcBef>
                <a:spcPts val="0"/>
              </a:spcBef>
              <a:buClr>
                <a:schemeClr val="dk1"/>
              </a:buClr>
              <a:buSzPct val="78571"/>
              <a:buFont typeface="Arial"/>
              <a:buNone/>
            </a:pPr>
            <a:r>
              <a:rPr lang="en" sz="1400" b="1">
                <a:solidFill>
                  <a:srgbClr val="000000"/>
                </a:solidFill>
              </a:rPr>
              <a:t>Mean Life Expectancy: </a:t>
            </a:r>
            <a:r>
              <a:rPr lang="en" sz="1400">
                <a:solidFill>
                  <a:srgbClr val="000000"/>
                </a:solidFill>
              </a:rPr>
              <a:t>62.85 years.</a:t>
            </a:r>
            <a:r>
              <a:rPr lang="en" sz="1400" b="1">
                <a:solidFill>
                  <a:srgbClr val="000000"/>
                </a:solidFill>
              </a:rPr>
              <a:t> This reflects the 2009 measurement.</a:t>
            </a:r>
          </a:p>
          <a:p>
            <a:pPr lvl="0" rtl="0">
              <a:lnSpc>
                <a:spcPct val="115000"/>
              </a:lnSpc>
              <a:spcBef>
                <a:spcPts val="0"/>
              </a:spcBef>
              <a:buNone/>
            </a:pPr>
            <a:endParaRPr sz="800">
              <a:solidFill>
                <a:srgbClr val="707070"/>
              </a:solidFill>
            </a:endParaRPr>
          </a:p>
          <a:p>
            <a:pPr lvl="0" rtl="0">
              <a:lnSpc>
                <a:spcPct val="150000"/>
              </a:lnSpc>
              <a:spcBef>
                <a:spcPts val="0"/>
              </a:spcBef>
              <a:buClr>
                <a:srgbClr val="000000"/>
              </a:buClr>
              <a:buFont typeface="Arial"/>
              <a:buNone/>
            </a:pPr>
            <a:endParaRPr sz="800">
              <a:solidFill>
                <a:srgbClr val="707070"/>
              </a:solidFill>
            </a:endParaRPr>
          </a:p>
          <a:p>
            <a:pPr>
              <a:spcBef>
                <a:spcPts val="0"/>
              </a:spcBef>
              <a:buNone/>
            </a:pPr>
            <a:endParaRPr sz="800">
              <a:solidFill>
                <a:srgbClr val="707070"/>
              </a:solidFill>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Haiti Vital Data</a:t>
            </a:r>
          </a:p>
        </p:txBody>
      </p:sp>
      <p:sp>
        <p:nvSpPr>
          <p:cNvPr id="67" name="Shape 67"/>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buNone/>
            </a:pPr>
            <a:r>
              <a:rPr lang="en" sz="1600">
                <a:solidFill>
                  <a:srgbClr val="000000"/>
                </a:solidFill>
                <a:latin typeface="Georgia"/>
                <a:ea typeface="Georgia"/>
                <a:cs typeface="Georgia"/>
                <a:sym typeface="Georgia"/>
              </a:rPr>
              <a:t>Adult literacy is variously reported as </a:t>
            </a:r>
            <a:r>
              <a:rPr lang="en" sz="1600" b="1">
                <a:solidFill>
                  <a:srgbClr val="000000"/>
                </a:solidFill>
                <a:latin typeface="Georgia"/>
                <a:ea typeface="Georgia"/>
                <a:cs typeface="Georgia"/>
                <a:sym typeface="Georgia"/>
              </a:rPr>
              <a:t>52.9%</a:t>
            </a:r>
            <a:r>
              <a:rPr lang="en" sz="1600">
                <a:solidFill>
                  <a:srgbClr val="000000"/>
                </a:solidFill>
                <a:latin typeface="Georgia"/>
                <a:ea typeface="Georgia"/>
                <a:cs typeface="Georgia"/>
                <a:sym typeface="Georgia"/>
              </a:rPr>
              <a:t> [World Factbook] and </a:t>
            </a:r>
            <a:r>
              <a:rPr lang="en" sz="1600" b="1">
                <a:solidFill>
                  <a:srgbClr val="000000"/>
                </a:solidFill>
                <a:latin typeface="Georgia"/>
                <a:ea typeface="Georgia"/>
                <a:cs typeface="Georgia"/>
                <a:sym typeface="Georgia"/>
              </a:rPr>
              <a:t>65.3%</a:t>
            </a:r>
            <a:r>
              <a:rPr lang="en" sz="1600">
                <a:solidFill>
                  <a:srgbClr val="000000"/>
                </a:solidFill>
                <a:latin typeface="Georgia"/>
                <a:ea typeface="Georgia"/>
                <a:cs typeface="Georgia"/>
                <a:sym typeface="Georgia"/>
              </a:rPr>
              <a:t> [United Nations], and the World Bank estimates that in 2004 over </a:t>
            </a:r>
            <a:r>
              <a:rPr lang="en" sz="1600" b="1">
                <a:solidFill>
                  <a:srgbClr val="000000"/>
                </a:solidFill>
                <a:latin typeface="Georgia"/>
                <a:ea typeface="Georgia"/>
                <a:cs typeface="Georgia"/>
                <a:sym typeface="Georgia"/>
              </a:rPr>
              <a:t>80% of college graduates from Haiti were living abroad</a:t>
            </a:r>
            <a:r>
              <a:rPr lang="en" sz="1600">
                <a:solidFill>
                  <a:srgbClr val="000000"/>
                </a:solidFill>
                <a:latin typeface="Georgia"/>
                <a:ea typeface="Georgia"/>
                <a:cs typeface="Georgia"/>
                <a:sym typeface="Georgia"/>
              </a:rPr>
              <a:t>, with their r</a:t>
            </a:r>
            <a:r>
              <a:rPr lang="en" sz="1600" b="1">
                <a:solidFill>
                  <a:srgbClr val="000000"/>
                </a:solidFill>
                <a:latin typeface="Georgia"/>
                <a:ea typeface="Georgia"/>
                <a:cs typeface="Georgia"/>
                <a:sym typeface="Georgia"/>
              </a:rPr>
              <a:t>emittances home representing 52.7% of Haiti’s GDP</a:t>
            </a:r>
            <a:r>
              <a:rPr lang="en" sz="1600">
                <a:solidFill>
                  <a:srgbClr val="000000"/>
                </a:solidFill>
                <a:latin typeface="Georgia"/>
                <a:ea typeface="Georgia"/>
                <a:cs typeface="Georgia"/>
                <a:sym typeface="Georgia"/>
              </a:rPr>
              <a:t>. Cite Soleil is considered one of the worst slums in the Americas, most of its 500,000 residents live in extreme poverty. Poverty has forced at </a:t>
            </a:r>
            <a:r>
              <a:rPr lang="en" sz="1600" b="1">
                <a:solidFill>
                  <a:srgbClr val="000000"/>
                </a:solidFill>
                <a:latin typeface="Georgia"/>
                <a:ea typeface="Georgia"/>
                <a:cs typeface="Georgia"/>
                <a:sym typeface="Georgia"/>
              </a:rPr>
              <a:t>least 225,000 Haitian children to work as Restavecs </a:t>
            </a:r>
            <a:r>
              <a:rPr lang="en" sz="1600">
                <a:solidFill>
                  <a:srgbClr val="000000"/>
                </a:solidFill>
                <a:latin typeface="Georgia"/>
                <a:ea typeface="Georgia"/>
                <a:cs typeface="Georgia"/>
                <a:sym typeface="Georgia"/>
              </a:rPr>
              <a:t>(unpaid household servants); the United Nations considers this to be a modern-day form of slavery.</a:t>
            </a:r>
          </a:p>
          <a:p>
            <a:pPr lvl="0" rtl="0">
              <a:spcBef>
                <a:spcPts val="0"/>
              </a:spcBef>
              <a:buNone/>
            </a:pPr>
            <a:endParaRPr sz="1600">
              <a:solidFill>
                <a:srgbClr val="444444"/>
              </a:solidFill>
              <a:latin typeface="Georgia"/>
              <a:ea typeface="Georgia"/>
              <a:cs typeface="Georgia"/>
              <a:sym typeface="Georgia"/>
            </a:endParaRPr>
          </a:p>
          <a:p>
            <a:pPr lvl="0" algn="just" rtl="0">
              <a:spcBef>
                <a:spcPts val="0"/>
              </a:spcBef>
              <a:spcAft>
                <a:spcPts val="1100"/>
              </a:spcAft>
              <a:buNone/>
            </a:pPr>
            <a:r>
              <a:rPr lang="en" sz="1600" b="1">
                <a:solidFill>
                  <a:srgbClr val="444444"/>
                </a:solidFill>
                <a:latin typeface="Georgia"/>
                <a:ea typeface="Georgia"/>
                <a:cs typeface="Georgia"/>
                <a:sym typeface="Georgia"/>
              </a:rPr>
              <a:t>Minimum Wage in Haiti: </a:t>
            </a:r>
          </a:p>
          <a:p>
            <a:pPr lvl="0" algn="just" rtl="0">
              <a:spcBef>
                <a:spcPts val="0"/>
              </a:spcBef>
              <a:spcAft>
                <a:spcPts val="1100"/>
              </a:spcAft>
              <a:buNone/>
            </a:pPr>
            <a:r>
              <a:rPr lang="en" sz="1600">
                <a:solidFill>
                  <a:schemeClr val="dk1"/>
                </a:solidFill>
                <a:latin typeface="Georgia"/>
                <a:ea typeface="Georgia"/>
                <a:cs typeface="Georgia"/>
                <a:sym typeface="Georgia"/>
              </a:rPr>
              <a:t>$4.65 to $5.23 (or 200 to 225 gourdes) per day. </a:t>
            </a:r>
          </a:p>
          <a:p>
            <a:pPr lvl="0" algn="just" rtl="0">
              <a:spcBef>
                <a:spcPts val="0"/>
              </a:spcBef>
              <a:spcAft>
                <a:spcPts val="1100"/>
              </a:spcAft>
              <a:buClr>
                <a:schemeClr val="dk1"/>
              </a:buClr>
              <a:buSzPct val="68750"/>
              <a:buFont typeface="Arial"/>
              <a:buNone/>
            </a:pPr>
            <a:r>
              <a:rPr lang="en" sz="1600">
                <a:solidFill>
                  <a:schemeClr val="dk1"/>
                </a:solidFill>
                <a:latin typeface="Georgia"/>
                <a:ea typeface="Georgia"/>
                <a:cs typeface="Georgia"/>
                <a:sym typeface="Georgia"/>
              </a:rPr>
              <a:t>Calculated hourly, it will go from 58 to 65 cents, before taxes.</a:t>
            </a:r>
          </a:p>
          <a:p>
            <a:pPr>
              <a:spcBef>
                <a:spcPts val="0"/>
              </a:spcBef>
              <a:buNone/>
            </a:pPr>
            <a:endParaRPr sz="1600" b="1">
              <a:solidFill>
                <a:srgbClr val="444444"/>
              </a:solidFill>
              <a:latin typeface="Georgia"/>
              <a:ea typeface="Georgia"/>
              <a:cs typeface="Georgia"/>
              <a:sym typeface="Georgia"/>
            </a:endParaRP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2" name="Shape 72"/>
          <p:cNvPicPr preferRelativeResize="0"/>
          <p:nvPr/>
        </p:nvPicPr>
        <p:blipFill>
          <a:blip r:embed="rId3">
            <a:alphaModFix/>
          </a:blip>
          <a:stretch>
            <a:fillRect/>
          </a:stretch>
        </p:blipFill>
        <p:spPr>
          <a:xfrm>
            <a:off x="704850" y="190500"/>
            <a:ext cx="7734300" cy="4762500"/>
          </a:xfrm>
          <a:prstGeom prst="rect">
            <a:avLst/>
          </a:prstGeom>
          <a:noFill/>
          <a:ln>
            <a:noFill/>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Shape 77"/>
          <p:cNvSpPr txBox="1">
            <a:spLocks noGrp="1"/>
          </p:cNvSpPr>
          <p:nvPr>
            <p:ph type="body" idx="1"/>
          </p:nvPr>
        </p:nvSpPr>
        <p:spPr>
          <a:xfrm>
            <a:off x="457200" y="4406309"/>
            <a:ext cx="8229600" cy="519599"/>
          </a:xfrm>
          <a:prstGeom prst="rect">
            <a:avLst/>
          </a:prstGeom>
        </p:spPr>
        <p:txBody>
          <a:bodyPr lIns="91425" tIns="91425" rIns="91425" bIns="91425" anchor="ctr" anchorCtr="0">
            <a:normAutofit lnSpcReduction="10000"/>
          </a:bodyPr>
          <a:lstStyle/>
          <a:p>
            <a:pPr>
              <a:spcBef>
                <a:spcPts val="0"/>
              </a:spcBef>
              <a:buNone/>
            </a:pPr>
            <a:r>
              <a:rPr lang="en"/>
              <a:t>Haiti Political Data: The Duvalier Dictatorship</a:t>
            </a:r>
          </a:p>
        </p:txBody>
      </p:sp>
      <p:pic>
        <p:nvPicPr>
          <p:cNvPr id="78" name="Shape 78"/>
          <p:cNvPicPr preferRelativeResize="0"/>
          <p:nvPr/>
        </p:nvPicPr>
        <p:blipFill>
          <a:blip r:embed="rId3">
            <a:alphaModFix/>
          </a:blip>
          <a:stretch>
            <a:fillRect/>
          </a:stretch>
        </p:blipFill>
        <p:spPr>
          <a:xfrm>
            <a:off x="3298850" y="0"/>
            <a:ext cx="4406299" cy="4406299"/>
          </a:xfrm>
          <a:prstGeom prst="rect">
            <a:avLst/>
          </a:prstGeom>
          <a:noFill/>
          <a:ln>
            <a:noFill/>
          </a:ln>
        </p:spPr>
      </p:pic>
      <p:pic>
        <p:nvPicPr>
          <p:cNvPr id="79" name="Shape 79"/>
          <p:cNvPicPr preferRelativeResize="0"/>
          <p:nvPr/>
        </p:nvPicPr>
        <p:blipFill>
          <a:blip r:embed="rId4">
            <a:alphaModFix/>
          </a:blip>
          <a:stretch>
            <a:fillRect/>
          </a:stretch>
        </p:blipFill>
        <p:spPr>
          <a:xfrm>
            <a:off x="0" y="0"/>
            <a:ext cx="2925709" cy="4406300"/>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Haiti Vital Historical Data</a:t>
            </a:r>
          </a:p>
        </p:txBody>
      </p:sp>
      <p:sp>
        <p:nvSpPr>
          <p:cNvPr id="90" name="Shape 90"/>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buClr>
                <a:schemeClr val="dk1"/>
              </a:buClr>
              <a:buSzPct val="91666"/>
              <a:buFont typeface="Arial"/>
              <a:buNone/>
            </a:pPr>
            <a:r>
              <a:rPr lang="en" sz="1200" b="1">
                <a:solidFill>
                  <a:schemeClr val="dk1"/>
                </a:solidFill>
              </a:rPr>
              <a:t>Haiti achieved independence in slave revolt that lasted from 1791 to 1804 and pitted Haiti’s slave insurgents against the militaries of England, Spain and France.</a:t>
            </a:r>
          </a:p>
          <a:p>
            <a:pPr lvl="0" rtl="0">
              <a:spcBef>
                <a:spcPts val="0"/>
              </a:spcBef>
              <a:buClr>
                <a:schemeClr val="dk1"/>
              </a:buClr>
              <a:buSzPct val="91666"/>
              <a:buFont typeface="Arial"/>
              <a:buNone/>
            </a:pPr>
            <a:endParaRPr lang="en" sz="1200" b="1">
              <a:solidFill>
                <a:schemeClr val="dk1"/>
              </a:solidFill>
            </a:endParaRPr>
          </a:p>
          <a:p>
            <a:pPr lvl="0" rtl="0">
              <a:spcBef>
                <a:spcPts val="0"/>
              </a:spcBef>
              <a:buClr>
                <a:schemeClr val="dk1"/>
              </a:buClr>
              <a:buSzPct val="91666"/>
              <a:buFont typeface="Arial"/>
              <a:buNone/>
            </a:pPr>
            <a:r>
              <a:rPr lang="en" sz="1200" b="1">
                <a:solidFill>
                  <a:schemeClr val="dk1"/>
                </a:solidFill>
              </a:rPr>
              <a:t>In 1844 Haiti agreed to pay an indemnity to France that it would continue to pay until 1947 worth an estimated 21 Billion.</a:t>
            </a:r>
          </a:p>
          <a:p>
            <a:pPr lvl="0" rtl="0">
              <a:spcBef>
                <a:spcPts val="0"/>
              </a:spcBef>
              <a:buClr>
                <a:schemeClr val="dk1"/>
              </a:buClr>
              <a:buSzPct val="91666"/>
              <a:buFont typeface="Arial"/>
              <a:buNone/>
            </a:pPr>
            <a:endParaRPr lang="en" sz="1200" b="1">
              <a:solidFill>
                <a:schemeClr val="dk1"/>
              </a:solidFill>
            </a:endParaRPr>
          </a:p>
          <a:p>
            <a:pPr lvl="0" rtl="0">
              <a:spcBef>
                <a:spcPts val="0"/>
              </a:spcBef>
              <a:buClr>
                <a:schemeClr val="dk1"/>
              </a:buClr>
              <a:buSzPct val="91666"/>
              <a:buFont typeface="Arial"/>
              <a:buNone/>
            </a:pPr>
            <a:r>
              <a:rPr lang="en" sz="1200" b="1">
                <a:solidFill>
                  <a:schemeClr val="dk1"/>
                </a:solidFill>
              </a:rPr>
              <a:t>From 1915-1934 the United States of America occupied Haiti.</a:t>
            </a:r>
          </a:p>
          <a:p>
            <a:pPr lvl="0" rtl="0">
              <a:spcBef>
                <a:spcPts val="0"/>
              </a:spcBef>
              <a:buClr>
                <a:schemeClr val="dk1"/>
              </a:buClr>
              <a:buFont typeface="Arial"/>
              <a:buNone/>
            </a:pPr>
            <a:endParaRPr sz="1200" b="1">
              <a:solidFill>
                <a:schemeClr val="dk1"/>
              </a:solidFill>
            </a:endParaRPr>
          </a:p>
          <a:p>
            <a:pPr lvl="0" rtl="0">
              <a:spcBef>
                <a:spcPts val="0"/>
              </a:spcBef>
              <a:buNone/>
            </a:pPr>
            <a:r>
              <a:rPr lang="en" sz="1200" b="1">
                <a:solidFill>
                  <a:schemeClr val="dk1"/>
                </a:solidFill>
              </a:rPr>
              <a:t>From 1957 to 1986 the Duvalier father and son dictatorship backed by the United States imposed a reign of brutality and terror in which over 50,000 Haitians were brutally killed and over 80% of professional work force fled the country.</a:t>
            </a:r>
          </a:p>
          <a:p>
            <a:pPr lvl="0">
              <a:spcBef>
                <a:spcPts val="0"/>
              </a:spcBef>
              <a:buClr>
                <a:schemeClr val="dk1"/>
              </a:buClr>
              <a:buSzPct val="91666"/>
              <a:buFont typeface="Arial"/>
              <a:buNone/>
            </a:pPr>
            <a:r>
              <a:rPr lang="en" sz="1200" b="1">
                <a:solidFill>
                  <a:schemeClr val="dk1"/>
                </a:solidFill>
              </a:rPr>
              <a:t>In 1986 the Duvalier dictatorship was toppled by a popular movement based in the Ti Egliz or the liberation theology church network. One of the most prominent leaders of this Lavalas Movement was a Salesian priest named Jean Bertrand Aristide.</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body" idx="1"/>
          </p:nvPr>
        </p:nvSpPr>
        <p:spPr>
          <a:xfrm>
            <a:off x="457200" y="4406309"/>
            <a:ext cx="8229600" cy="519599"/>
          </a:xfrm>
          <a:prstGeom prst="rect">
            <a:avLst/>
          </a:prstGeom>
        </p:spPr>
        <p:txBody>
          <a:bodyPr lIns="91425" tIns="91425" rIns="91425" bIns="91425" anchor="ctr" anchorCtr="0">
            <a:normAutofit lnSpcReduction="10000"/>
          </a:bodyPr>
          <a:lstStyle/>
          <a:p>
            <a:pPr>
              <a:spcBef>
                <a:spcPts val="0"/>
              </a:spcBef>
              <a:buNone/>
            </a:pPr>
            <a:r>
              <a:rPr lang="en"/>
              <a:t>Jean Bertrand Aristide</a:t>
            </a:r>
          </a:p>
        </p:txBody>
      </p:sp>
      <p:pic>
        <p:nvPicPr>
          <p:cNvPr id="96" name="Shape 96"/>
          <p:cNvPicPr preferRelativeResize="0"/>
          <p:nvPr/>
        </p:nvPicPr>
        <p:blipFill>
          <a:blip r:embed="rId3">
            <a:alphaModFix/>
          </a:blip>
          <a:stretch>
            <a:fillRect/>
          </a:stretch>
        </p:blipFill>
        <p:spPr>
          <a:xfrm>
            <a:off x="0" y="0"/>
            <a:ext cx="6840650" cy="4317349"/>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Haiti Vital Historical Data</a:t>
            </a:r>
          </a:p>
        </p:txBody>
      </p:sp>
      <p:sp>
        <p:nvSpPr>
          <p:cNvPr id="102" name="Shape 102"/>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buClr>
                <a:schemeClr val="dk1"/>
              </a:buClr>
              <a:buFont typeface="Arial"/>
              <a:buNone/>
            </a:pPr>
            <a:endParaRPr sz="1200" b="1">
              <a:solidFill>
                <a:schemeClr val="dk1"/>
              </a:solidFill>
              <a:latin typeface="Times New Roman"/>
              <a:ea typeface="Times New Roman"/>
              <a:cs typeface="Times New Roman"/>
              <a:sym typeface="Times New Roman"/>
            </a:endParaRPr>
          </a:p>
          <a:p>
            <a:pPr lvl="0" rtl="0">
              <a:spcBef>
                <a:spcPts val="0"/>
              </a:spcBef>
              <a:buClr>
                <a:schemeClr val="dk1"/>
              </a:buClr>
              <a:buSzPct val="91666"/>
              <a:buFont typeface="Arial"/>
              <a:buNone/>
            </a:pPr>
            <a:r>
              <a:rPr lang="en" sz="1200" b="1">
                <a:solidFill>
                  <a:schemeClr val="dk1"/>
                </a:solidFill>
                <a:latin typeface="Times New Roman"/>
                <a:ea typeface="Times New Roman"/>
                <a:cs typeface="Times New Roman"/>
                <a:sym typeface="Times New Roman"/>
              </a:rPr>
              <a:t> </a:t>
            </a:r>
            <a:r>
              <a:rPr lang="en" sz="1400" b="1">
                <a:solidFill>
                  <a:schemeClr val="dk1"/>
                </a:solidFill>
              </a:rPr>
              <a:t>Aristide was elected president in 1990 with 67% of the popular vote.</a:t>
            </a:r>
          </a:p>
          <a:p>
            <a:pPr lvl="0" rtl="0">
              <a:spcBef>
                <a:spcPts val="0"/>
              </a:spcBef>
              <a:buClr>
                <a:schemeClr val="dk1"/>
              </a:buClr>
              <a:buFont typeface="Arial"/>
              <a:buNone/>
            </a:pPr>
            <a:endParaRPr sz="1400" b="1">
              <a:solidFill>
                <a:schemeClr val="dk1"/>
              </a:solidFill>
            </a:endParaRPr>
          </a:p>
          <a:p>
            <a:pPr lvl="0" rtl="0">
              <a:spcBef>
                <a:spcPts val="0"/>
              </a:spcBef>
              <a:buClr>
                <a:schemeClr val="dk1"/>
              </a:buClr>
              <a:buSzPct val="78571"/>
              <a:buFont typeface="Arial"/>
              <a:buNone/>
            </a:pPr>
            <a:r>
              <a:rPr lang="en" sz="1400" b="1">
                <a:solidFill>
                  <a:schemeClr val="dk1"/>
                </a:solidFill>
              </a:rPr>
              <a:t>In 1991 Haiti’s first democratically elected president Aristide was toppled in a coup 8 months after being elected.</a:t>
            </a:r>
          </a:p>
          <a:p>
            <a:pPr lvl="0" rtl="0">
              <a:spcBef>
                <a:spcPts val="0"/>
              </a:spcBef>
              <a:buClr>
                <a:schemeClr val="dk1"/>
              </a:buClr>
              <a:buSzPct val="78571"/>
              <a:buFont typeface="Arial"/>
              <a:buNone/>
            </a:pPr>
            <a:r>
              <a:rPr lang="en" sz="1400" b="1">
                <a:solidFill>
                  <a:schemeClr val="dk1"/>
                </a:solidFill>
              </a:rPr>
              <a:t>He was reinstated as President in 1994 following a US military intervention and shortly after he dissolved the army of Haiti in 1995. </a:t>
            </a:r>
          </a:p>
          <a:p>
            <a:pPr lvl="0" rtl="0">
              <a:spcBef>
                <a:spcPts val="0"/>
              </a:spcBef>
              <a:buClr>
                <a:schemeClr val="dk1"/>
              </a:buClr>
              <a:buFont typeface="Arial"/>
              <a:buNone/>
            </a:pPr>
            <a:endParaRPr sz="1400" b="1">
              <a:solidFill>
                <a:schemeClr val="dk1"/>
              </a:solidFill>
            </a:endParaRPr>
          </a:p>
          <a:p>
            <a:pPr lvl="0" rtl="0">
              <a:spcBef>
                <a:spcPts val="0"/>
              </a:spcBef>
              <a:buNone/>
            </a:pPr>
            <a:r>
              <a:rPr lang="en" sz="1400" b="1">
                <a:solidFill>
                  <a:schemeClr val="dk1"/>
                </a:solidFill>
              </a:rPr>
              <a:t>He was again toppled by a DIA-CIA financed coup in 2004. He was physically taken by US marines out of Haiti and placed under house arrest in the Central African Republic. </a:t>
            </a:r>
          </a:p>
          <a:p>
            <a:pPr lvl="0" rtl="0">
              <a:spcBef>
                <a:spcPts val="0"/>
              </a:spcBef>
              <a:buNone/>
            </a:pPr>
            <a:endParaRPr sz="1400" b="1">
              <a:solidFill>
                <a:schemeClr val="dk1"/>
              </a:solidFill>
            </a:endParaRPr>
          </a:p>
          <a:p>
            <a:pPr lvl="0">
              <a:spcBef>
                <a:spcPts val="0"/>
              </a:spcBef>
              <a:buClr>
                <a:schemeClr val="dk1"/>
              </a:buClr>
              <a:buSzPct val="78571"/>
              <a:buFont typeface="Arial"/>
              <a:buNone/>
            </a:pPr>
            <a:r>
              <a:rPr lang="en" sz="1400" b="1">
                <a:solidFill>
                  <a:schemeClr val="dk1"/>
                </a:solidFill>
              </a:rPr>
              <a:t>He was not allowed to return to Haiti until 2011. His party Famni Lavalas is currently banned from elections. Backed by Neo-Duvalierists in 2011 Haiti elected Michel Martelly to Presidency. A Pro-US, Pro-Business pop singer named “Sweet Micky”.</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Shape 107"/>
          <p:cNvPicPr preferRelativeResize="0"/>
          <p:nvPr/>
        </p:nvPicPr>
        <p:blipFill>
          <a:blip r:embed="rId3">
            <a:alphaModFix/>
          </a:blip>
          <a:stretch>
            <a:fillRect/>
          </a:stretch>
        </p:blipFill>
        <p:spPr>
          <a:xfrm>
            <a:off x="153185" y="0"/>
            <a:ext cx="8837629" cy="5143500"/>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Earthquake of 2010</a:t>
            </a:r>
          </a:p>
        </p:txBody>
      </p:sp>
      <p:sp>
        <p:nvSpPr>
          <p:cNvPr id="113" name="Shape 113"/>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lnSpc>
                <a:spcPct val="122727"/>
              </a:lnSpc>
              <a:spcBef>
                <a:spcPts val="800"/>
              </a:spcBef>
              <a:spcAft>
                <a:spcPts val="1100"/>
              </a:spcAft>
              <a:buClr>
                <a:schemeClr val="dk1"/>
              </a:buClr>
              <a:buSzPct val="78571"/>
              <a:buFont typeface="Arial"/>
              <a:buNone/>
            </a:pPr>
            <a:r>
              <a:rPr lang="en" sz="1400">
                <a:solidFill>
                  <a:srgbClr val="000000"/>
                </a:solidFill>
              </a:rPr>
              <a:t>On January 12, 2010, at 21:53 UTC, (4:53 pm local time) Haiti was struck by a magnitude-7.0 earthquake, the country’s most severe earthquake in over 200 years. The epicenter of the quake was just outside the Haitian capital Port-au-Prince. On 10 February the Haitian government gave a confirmed death toll of 230,000-316,000. Widespread damage resulted from the quake. The capital city was devastated.</a:t>
            </a:r>
          </a:p>
          <a:p>
            <a:pPr lvl="0" rtl="0">
              <a:lnSpc>
                <a:spcPct val="122727"/>
              </a:lnSpc>
              <a:spcBef>
                <a:spcPts val="800"/>
              </a:spcBef>
              <a:spcAft>
                <a:spcPts val="1100"/>
              </a:spcAft>
              <a:buClr>
                <a:schemeClr val="dk1"/>
              </a:buClr>
              <a:buSzPct val="78571"/>
              <a:buFont typeface="Arial"/>
              <a:buNone/>
            </a:pPr>
            <a:r>
              <a:rPr lang="en" sz="1400">
                <a:solidFill>
                  <a:srgbClr val="000000"/>
                </a:solidFill>
              </a:rPr>
              <a:t>The Presidential Palace was badly damaged, with the second floor entirely collapsing onto the first floor; the Haitian Parliament building, UN mission headquarters and the National Cathedral were also destroyed. International aid flowed in but was hampered by damaged infrastructure: the main port was damaged beyond immediate use, the one local airport was of limited capacity and border crossings with the Dominican Republic were distant and crowded. As many as one million Haitians were left homeless.</a:t>
            </a:r>
          </a:p>
          <a:p>
            <a:pPr lvl="0" rtl="0">
              <a:lnSpc>
                <a:spcPct val="115000"/>
              </a:lnSpc>
              <a:spcBef>
                <a:spcPts val="0"/>
              </a:spcBef>
              <a:buClr>
                <a:schemeClr val="dk1"/>
              </a:buClr>
              <a:buFont typeface="Arial"/>
              <a:buNone/>
            </a:pPr>
            <a:endParaRPr sz="1100">
              <a:solidFill>
                <a:srgbClr val="444444"/>
              </a:solidFill>
            </a:endParaRPr>
          </a:p>
          <a:p>
            <a:pPr>
              <a:spcBef>
                <a:spcPts val="0"/>
              </a:spcBef>
              <a:buNone/>
            </a:pPr>
            <a:endParaRP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Shape 118"/>
          <p:cNvPicPr preferRelativeResize="0"/>
          <p:nvPr/>
        </p:nvPicPr>
        <p:blipFill>
          <a:blip r:embed="rId3">
            <a:alphaModFix/>
          </a:blip>
          <a:stretch>
            <a:fillRect/>
          </a:stretch>
        </p:blipFill>
        <p:spPr>
          <a:xfrm>
            <a:off x="1" y="0"/>
            <a:ext cx="7628686" cy="5143499"/>
          </a:xfrm>
          <a:prstGeom prst="rect">
            <a:avLst/>
          </a:prstGeom>
          <a:noFill/>
          <a:ln>
            <a:noFill/>
          </a:ln>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body" idx="1"/>
          </p:nvPr>
        </p:nvSpPr>
        <p:spPr>
          <a:xfrm>
            <a:off x="457200" y="4406309"/>
            <a:ext cx="8229600" cy="519599"/>
          </a:xfrm>
          <a:prstGeom prst="rect">
            <a:avLst/>
          </a:prstGeom>
        </p:spPr>
        <p:txBody>
          <a:bodyPr lIns="91425" tIns="91425" rIns="91425" bIns="91425" anchor="ctr" anchorCtr="0">
            <a:normAutofit lnSpcReduction="10000"/>
          </a:bodyPr>
          <a:lstStyle/>
          <a:p>
            <a:pPr>
              <a:spcBef>
                <a:spcPts val="0"/>
              </a:spcBef>
              <a:buNone/>
            </a:pPr>
            <a:r>
              <a:rPr lang="en"/>
              <a:t>230,000 to 316,000 killed on January 12th, 2010</a:t>
            </a:r>
          </a:p>
        </p:txBody>
      </p:sp>
      <p:pic>
        <p:nvPicPr>
          <p:cNvPr id="124" name="Shape 124"/>
          <p:cNvPicPr preferRelativeResize="0"/>
          <p:nvPr/>
        </p:nvPicPr>
        <p:blipFill>
          <a:blip r:embed="rId3">
            <a:alphaModFix/>
          </a:blip>
          <a:stretch>
            <a:fillRect/>
          </a:stretch>
        </p:blipFill>
        <p:spPr>
          <a:xfrm>
            <a:off x="1384800" y="0"/>
            <a:ext cx="6309622" cy="4206425"/>
          </a:xfrm>
          <a:prstGeom prst="rect">
            <a:avLst/>
          </a:prstGeom>
          <a:noFill/>
          <a:ln>
            <a:noFill/>
          </a:ln>
        </p:spPr>
      </p:pic>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What is MINUSTAH?</a:t>
            </a:r>
          </a:p>
        </p:txBody>
      </p:sp>
      <p:sp>
        <p:nvSpPr>
          <p:cNvPr id="130" name="Shape 130"/>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buNone/>
            </a:pPr>
            <a:endParaRPr sz="1600" dirty="0">
              <a:solidFill>
                <a:schemeClr val="dk1"/>
              </a:solidFill>
            </a:endParaRPr>
          </a:p>
          <a:p>
            <a:pPr lvl="0" rtl="0">
              <a:spcBef>
                <a:spcPts val="0"/>
              </a:spcBef>
              <a:buClr>
                <a:schemeClr val="dk1"/>
              </a:buClr>
              <a:buSzPct val="61111"/>
              <a:buFont typeface="Arial"/>
              <a:buNone/>
            </a:pPr>
            <a:r>
              <a:rPr lang="en" sz="1800" dirty="0">
                <a:solidFill>
                  <a:schemeClr val="tx1"/>
                </a:solidFill>
                <a:latin typeface="Times New Roman" panose="02020603050405020304" pitchFamily="18" charset="0"/>
                <a:cs typeface="Times New Roman" panose="02020603050405020304" pitchFamily="18" charset="0"/>
              </a:rPr>
              <a:t>The United Nations Stabilisation Mission In Haiti (UNSTAMIH) (French: </a:t>
            </a:r>
            <a:r>
              <a:rPr lang="en" sz="1800" i="1" dirty="0">
                <a:solidFill>
                  <a:schemeClr val="tx1"/>
                </a:solidFill>
                <a:latin typeface="Times New Roman" panose="02020603050405020304" pitchFamily="18" charset="0"/>
                <a:cs typeface="Times New Roman" panose="02020603050405020304" pitchFamily="18" charset="0"/>
              </a:rPr>
              <a:t>Mission des Nations Unies pour la stabilisation en Haïti</a:t>
            </a:r>
            <a:r>
              <a:rPr lang="en" sz="1800" dirty="0">
                <a:solidFill>
                  <a:schemeClr val="tx1"/>
                </a:solidFill>
                <a:latin typeface="Times New Roman" panose="02020603050405020304" pitchFamily="18" charset="0"/>
                <a:cs typeface="Times New Roman" panose="02020603050405020304" pitchFamily="18" charset="0"/>
              </a:rPr>
              <a:t>), also known as MINUSTAH, an acronym of the French translation, is a United Nations peacekeeping mission in Haiti that has been in operation since 2004. The mission's military component is led by the </a:t>
            </a:r>
            <a:r>
              <a:rPr lang="en" sz="1800" dirty="0" smtClean="0">
                <a:solidFill>
                  <a:schemeClr val="tx1"/>
                </a:solidFill>
                <a:latin typeface="Times New Roman" panose="02020603050405020304" pitchFamily="18" charset="0"/>
                <a:cs typeface="Times New Roman" panose="02020603050405020304" pitchFamily="18" charset="0"/>
              </a:rPr>
              <a:t>Brazilian </a:t>
            </a:r>
            <a:r>
              <a:rPr lang="en" sz="1800" dirty="0">
                <a:solidFill>
                  <a:schemeClr val="tx1"/>
                </a:solidFill>
                <a:latin typeface="Times New Roman" panose="02020603050405020304" pitchFamily="18" charset="0"/>
                <a:cs typeface="Times New Roman" panose="02020603050405020304" pitchFamily="18" charset="0"/>
              </a:rPr>
              <a:t>Army and the force commander is Brazilian. MINUSTAH's mandate was recently extended by United Nations Security Council Resolution 1944 past its October 15, 2010 deadline</a:t>
            </a:r>
            <a:r>
              <a:rPr lang="en" sz="1800" baseline="30000" dirty="0">
                <a:solidFill>
                  <a:schemeClr val="tx1"/>
                </a:solidFill>
                <a:latin typeface="Times New Roman" panose="02020603050405020304" pitchFamily="18" charset="0"/>
                <a:cs typeface="Times New Roman" panose="02020603050405020304" pitchFamily="18" charset="0"/>
              </a:rPr>
              <a:t> </a:t>
            </a:r>
            <a:r>
              <a:rPr lang="en" sz="1800" dirty="0">
                <a:solidFill>
                  <a:schemeClr val="tx1"/>
                </a:solidFill>
                <a:latin typeface="Times New Roman" panose="02020603050405020304" pitchFamily="18" charset="0"/>
                <a:cs typeface="Times New Roman" panose="02020603050405020304" pitchFamily="18" charset="0"/>
              </a:rPr>
              <a:t>amid fears of instability. The mission's current mandate runs through October 15, 2012 with the intention of further renewal. The force is composed of </a:t>
            </a:r>
            <a:r>
              <a:rPr lang="en" sz="1800" b="1" dirty="0">
                <a:solidFill>
                  <a:schemeClr val="tx1"/>
                </a:solidFill>
                <a:latin typeface="Times New Roman" panose="02020603050405020304" pitchFamily="18" charset="0"/>
                <a:cs typeface="Times New Roman" panose="02020603050405020304" pitchFamily="18" charset="0"/>
              </a:rPr>
              <a:t>8,940 military personnel and 3,711 police,</a:t>
            </a:r>
            <a:r>
              <a:rPr lang="en" sz="1800" dirty="0">
                <a:solidFill>
                  <a:schemeClr val="tx1"/>
                </a:solidFill>
                <a:latin typeface="Times New Roman" panose="02020603050405020304" pitchFamily="18" charset="0"/>
                <a:cs typeface="Times New Roman" panose="02020603050405020304" pitchFamily="18" charset="0"/>
              </a:rPr>
              <a:t> supported by an international civilian personnel, a local civilian staff and United Nations Volunteers. </a:t>
            </a:r>
          </a:p>
          <a:p>
            <a:pPr lvl="0" rtl="0">
              <a:spcBef>
                <a:spcPts val="0"/>
              </a:spcBef>
              <a:buClr>
                <a:schemeClr val="dk1"/>
              </a:buClr>
              <a:buFont typeface="Arial"/>
              <a:buNone/>
            </a:pPr>
            <a:endParaRPr sz="1200" dirty="0">
              <a:solidFill>
                <a:schemeClr val="dk1"/>
              </a:solidFill>
              <a:latin typeface="Times New Roman"/>
              <a:ea typeface="Times New Roman"/>
              <a:cs typeface="Times New Roman"/>
              <a:sym typeface="Times New Roman"/>
            </a:endParaRPr>
          </a:p>
          <a:p>
            <a:pPr>
              <a:spcBef>
                <a:spcPts val="0"/>
              </a:spcBef>
              <a:buNone/>
            </a:pPr>
            <a:endParaRPr dirty="0"/>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457200" y="4406309"/>
            <a:ext cx="8229600" cy="519599"/>
          </a:xfrm>
          <a:prstGeom prst="rect">
            <a:avLst/>
          </a:prstGeom>
        </p:spPr>
        <p:txBody>
          <a:bodyPr lIns="91425" tIns="91425" rIns="91425" bIns="91425" anchor="ctr" anchorCtr="0">
            <a:normAutofit/>
          </a:bodyPr>
          <a:lstStyle/>
          <a:p>
            <a:pPr>
              <a:spcBef>
                <a:spcPts val="0"/>
              </a:spcBef>
              <a:buNone/>
            </a:pPr>
            <a:r>
              <a:rPr lang="en" sz="1800"/>
              <a:t>The Haitian Government has twice voted to expel MINUSTAH</a:t>
            </a:r>
          </a:p>
        </p:txBody>
      </p:sp>
      <p:pic>
        <p:nvPicPr>
          <p:cNvPr id="136" name="Shape 136"/>
          <p:cNvPicPr preferRelativeResize="0"/>
          <p:nvPr/>
        </p:nvPicPr>
        <p:blipFill>
          <a:blip r:embed="rId3">
            <a:alphaModFix/>
          </a:blip>
          <a:stretch>
            <a:fillRect/>
          </a:stretch>
        </p:blipFill>
        <p:spPr>
          <a:xfrm>
            <a:off x="713400" y="0"/>
            <a:ext cx="6512500" cy="4340574"/>
          </a:xfrm>
          <a:prstGeom prst="rect">
            <a:avLst/>
          </a:prstGeom>
          <a:noFill/>
          <a:ln>
            <a:noFill/>
          </a:ln>
        </p:spPr>
      </p:pic>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Rule of Law/ UN Statistics</a:t>
            </a:r>
          </a:p>
        </p:txBody>
      </p:sp>
      <p:sp>
        <p:nvSpPr>
          <p:cNvPr id="142" name="Shape 142"/>
          <p:cNvSpPr txBox="1">
            <a:spLocks noGrp="1"/>
          </p:cNvSpPr>
          <p:nvPr>
            <p:ph type="body" idx="1"/>
          </p:nvPr>
        </p:nvSpPr>
        <p:spPr>
          <a:xfrm>
            <a:off x="457200" y="1460499"/>
            <a:ext cx="8229600" cy="3465299"/>
          </a:xfrm>
          <a:prstGeom prst="rect">
            <a:avLst/>
          </a:prstGeom>
        </p:spPr>
        <p:txBody>
          <a:bodyPr lIns="91425" tIns="91425" rIns="91425" bIns="91425" anchor="t" anchorCtr="0">
            <a:normAutofit lnSpcReduction="10000"/>
          </a:bodyPr>
          <a:lstStyle/>
          <a:p>
            <a:pPr lvl="0" rtl="0">
              <a:spcBef>
                <a:spcPts val="0"/>
              </a:spcBef>
              <a:buNone/>
            </a:pPr>
            <a:r>
              <a:rPr lang="en" sz="1200" b="1">
                <a:solidFill>
                  <a:schemeClr val="dk1"/>
                </a:solidFill>
                <a:latin typeface="Times New Roman"/>
                <a:ea typeface="Times New Roman"/>
                <a:cs typeface="Times New Roman"/>
                <a:sym typeface="Times New Roman"/>
              </a:rPr>
              <a:t>285 daily patrols of UN Police/ 700 daily patrols of military contingents</a:t>
            </a:r>
          </a:p>
          <a:p>
            <a:pPr lvl="0" rtl="0">
              <a:spcBef>
                <a:spcPts val="0"/>
              </a:spcBef>
              <a:buClr>
                <a:schemeClr val="dk1"/>
              </a:buClr>
              <a:buSzPct val="91666"/>
              <a:buFont typeface="Arial"/>
              <a:buNone/>
            </a:pPr>
            <a:r>
              <a:rPr lang="en" sz="1200">
                <a:solidFill>
                  <a:schemeClr val="dk1"/>
                </a:solidFill>
                <a:latin typeface="Times New Roman"/>
                <a:ea typeface="Times New Roman"/>
                <a:cs typeface="Times New Roman"/>
                <a:sym typeface="Times New Roman"/>
              </a:rPr>
              <a:t>It fails to cite any of its large-scale engagements with “gangs” in which dozens have been injured and killed in repeated engagements with slum militias, gangs and protesters.</a:t>
            </a:r>
          </a:p>
          <a:p>
            <a:pPr lvl="0" rtl="0">
              <a:spcBef>
                <a:spcPts val="0"/>
              </a:spcBef>
              <a:buClr>
                <a:schemeClr val="dk1"/>
              </a:buClr>
              <a:buFont typeface="Arial"/>
              <a:buNone/>
            </a:pPr>
            <a:endParaRPr sz="1200">
              <a:solidFill>
                <a:schemeClr val="dk1"/>
              </a:solidFill>
              <a:latin typeface="Times New Roman"/>
              <a:ea typeface="Times New Roman"/>
              <a:cs typeface="Times New Roman"/>
              <a:sym typeface="Times New Roman"/>
            </a:endParaRPr>
          </a:p>
          <a:p>
            <a:pPr lvl="0" rtl="0">
              <a:spcBef>
                <a:spcPts val="0"/>
              </a:spcBef>
              <a:buClr>
                <a:schemeClr val="dk1"/>
              </a:buClr>
              <a:buSzPct val="91666"/>
              <a:buFont typeface="Arial"/>
              <a:buNone/>
            </a:pPr>
            <a:r>
              <a:rPr lang="en" sz="1200" b="1">
                <a:solidFill>
                  <a:schemeClr val="dk1"/>
                </a:solidFill>
                <a:latin typeface="Times New Roman"/>
                <a:ea typeface="Times New Roman"/>
                <a:cs typeface="Times New Roman"/>
                <a:sym typeface="Times New Roman"/>
              </a:rPr>
              <a:t>Haitian National Police (HNP): </a:t>
            </a:r>
          </a:p>
          <a:p>
            <a:pPr lvl="0" rtl="0">
              <a:spcBef>
                <a:spcPts val="0"/>
              </a:spcBef>
              <a:spcAft>
                <a:spcPts val="1200"/>
              </a:spcAft>
              <a:buClr>
                <a:schemeClr val="dk1"/>
              </a:buClr>
              <a:buSzPct val="91666"/>
              <a:buFont typeface="Arial"/>
              <a:buNone/>
            </a:pPr>
            <a:r>
              <a:rPr lang="en" sz="1200">
                <a:solidFill>
                  <a:schemeClr val="dk1"/>
                </a:solidFill>
                <a:latin typeface="Times New Roman"/>
                <a:ea typeface="Times New Roman"/>
                <a:cs typeface="Times New Roman"/>
                <a:sym typeface="Times New Roman"/>
              </a:rPr>
              <a:t>Aristide dissolved the Haitian military after being returned to power by US intervention in 1994. Since that time the HNP has expanded its force under MINUSTAH training. It is estimated that ¼ of the HNP has been infiltrated by the demobilized pro-Duvalier army.</a:t>
            </a:r>
          </a:p>
          <a:p>
            <a:pPr lvl="0" rtl="0">
              <a:spcBef>
                <a:spcPts val="0"/>
              </a:spcBef>
              <a:spcAft>
                <a:spcPts val="1200"/>
              </a:spcAft>
              <a:buClr>
                <a:schemeClr val="dk1"/>
              </a:buClr>
              <a:buSzPct val="91666"/>
              <a:buFont typeface="Arial"/>
              <a:buNone/>
            </a:pPr>
            <a:r>
              <a:rPr lang="en" sz="1200">
                <a:solidFill>
                  <a:schemeClr val="dk1"/>
                </a:solidFill>
                <a:latin typeface="Times New Roman"/>
                <a:ea typeface="Times New Roman"/>
                <a:cs typeface="Times New Roman"/>
                <a:sym typeface="Times New Roman"/>
              </a:rPr>
              <a:t>It has grown from </a:t>
            </a:r>
            <a:r>
              <a:rPr lang="en" sz="1200" b="1">
                <a:solidFill>
                  <a:schemeClr val="dk1"/>
                </a:solidFill>
                <a:latin typeface="Times New Roman"/>
                <a:ea typeface="Times New Roman"/>
                <a:cs typeface="Times New Roman"/>
                <a:sym typeface="Times New Roman"/>
              </a:rPr>
              <a:t>6,676 officers</a:t>
            </a:r>
            <a:r>
              <a:rPr lang="en" sz="1200">
                <a:solidFill>
                  <a:schemeClr val="dk1"/>
                </a:solidFill>
                <a:latin typeface="Times New Roman"/>
                <a:ea typeface="Times New Roman"/>
                <a:cs typeface="Times New Roman"/>
                <a:sym typeface="Times New Roman"/>
              </a:rPr>
              <a:t> (2004) to </a:t>
            </a:r>
            <a:r>
              <a:rPr lang="en" sz="1200" b="1">
                <a:solidFill>
                  <a:schemeClr val="dk1"/>
                </a:solidFill>
                <a:latin typeface="Times New Roman"/>
                <a:ea typeface="Times New Roman"/>
                <a:cs typeface="Times New Roman"/>
                <a:sym typeface="Times New Roman"/>
              </a:rPr>
              <a:t>10,132 officers (</a:t>
            </a:r>
            <a:r>
              <a:rPr lang="en" sz="1200">
                <a:solidFill>
                  <a:schemeClr val="dk1"/>
                </a:solidFill>
                <a:latin typeface="Times New Roman"/>
                <a:ea typeface="Times New Roman"/>
                <a:cs typeface="Times New Roman"/>
                <a:sym typeface="Times New Roman"/>
              </a:rPr>
              <a:t>2012) due to MINUSTA training support.</a:t>
            </a:r>
          </a:p>
          <a:p>
            <a:pPr lvl="0" rtl="0">
              <a:spcBef>
                <a:spcPts val="0"/>
              </a:spcBef>
              <a:spcAft>
                <a:spcPts val="1200"/>
              </a:spcAft>
              <a:buClr>
                <a:schemeClr val="dk1"/>
              </a:buClr>
              <a:buSzPct val="91666"/>
              <a:buFont typeface="Arial"/>
              <a:buNone/>
            </a:pPr>
            <a:r>
              <a:rPr lang="en" sz="1200">
                <a:solidFill>
                  <a:schemeClr val="dk1"/>
                </a:solidFill>
                <a:latin typeface="Times New Roman"/>
                <a:ea typeface="Times New Roman"/>
                <a:cs typeface="Times New Roman"/>
                <a:sym typeface="Times New Roman"/>
              </a:rPr>
              <a:t>- Specialized training has been introduced on “Justice of Children” and “Sexual and Gender based violence”.</a:t>
            </a:r>
          </a:p>
          <a:p>
            <a:pPr lvl="0" rtl="0">
              <a:spcBef>
                <a:spcPts val="0"/>
              </a:spcBef>
              <a:spcAft>
                <a:spcPts val="1200"/>
              </a:spcAft>
              <a:buClr>
                <a:schemeClr val="dk1"/>
              </a:buClr>
              <a:buSzPct val="91666"/>
              <a:buFont typeface="Arial"/>
              <a:buNone/>
            </a:pPr>
            <a:r>
              <a:rPr lang="en" sz="1200">
                <a:solidFill>
                  <a:schemeClr val="dk1"/>
                </a:solidFill>
                <a:latin typeface="Times New Roman"/>
                <a:ea typeface="Times New Roman"/>
                <a:cs typeface="Times New Roman"/>
                <a:sym typeface="Times New Roman"/>
              </a:rPr>
              <a:t>- The Haitian Customs Surveillance service is now operational in all four land border crossings. This fails to address the hyper-porous nature of that border.</a:t>
            </a:r>
          </a:p>
          <a:p>
            <a:pPr lvl="0" rtl="0">
              <a:spcBef>
                <a:spcPts val="0"/>
              </a:spcBef>
              <a:buClr>
                <a:schemeClr val="dk1"/>
              </a:buClr>
              <a:buSzPct val="91666"/>
              <a:buFont typeface="Arial"/>
              <a:buNone/>
            </a:pPr>
            <a:r>
              <a:rPr lang="en" sz="1200">
                <a:solidFill>
                  <a:schemeClr val="dk1"/>
                </a:solidFill>
                <a:latin typeface="Times New Roman"/>
                <a:ea typeface="Times New Roman"/>
                <a:cs typeface="Times New Roman"/>
                <a:sym typeface="Times New Roman"/>
              </a:rPr>
              <a:t>- </a:t>
            </a:r>
            <a:r>
              <a:rPr lang="en" sz="1200" b="1">
                <a:solidFill>
                  <a:schemeClr val="dk1"/>
                </a:solidFill>
                <a:latin typeface="Times New Roman"/>
                <a:ea typeface="Times New Roman"/>
                <a:cs typeface="Times New Roman"/>
                <a:sym typeface="Times New Roman"/>
              </a:rPr>
              <a:t>Ministry of “Human Rights and the Fight Against Extreme Poverty</a:t>
            </a:r>
            <a:r>
              <a:rPr lang="en" sz="1200">
                <a:solidFill>
                  <a:schemeClr val="dk1"/>
                </a:solidFill>
                <a:latin typeface="Times New Roman"/>
                <a:ea typeface="Times New Roman"/>
                <a:cs typeface="Times New Roman"/>
                <a:sym typeface="Times New Roman"/>
              </a:rPr>
              <a:t>” created. Also the office of </a:t>
            </a:r>
            <a:r>
              <a:rPr lang="en" sz="1200" b="1">
                <a:solidFill>
                  <a:schemeClr val="dk1"/>
                </a:solidFill>
                <a:latin typeface="Times New Roman"/>
                <a:ea typeface="Times New Roman"/>
                <a:cs typeface="Times New Roman"/>
                <a:sym typeface="Times New Roman"/>
              </a:rPr>
              <a:t>Ombudsperson</a:t>
            </a:r>
            <a:r>
              <a:rPr lang="en" sz="1200">
                <a:solidFill>
                  <a:schemeClr val="dk1"/>
                </a:solidFill>
                <a:latin typeface="Times New Roman"/>
                <a:ea typeface="Times New Roman"/>
                <a:cs typeface="Times New Roman"/>
                <a:sym typeface="Times New Roman"/>
              </a:rPr>
              <a:t>. Such a cumbersome title reflects a dictation from foreign powers not a normative government commitment to either “human rights” or “poverty alleviation”. 78% of the estimated 8 million citizens currently live in “extreme poverty”</a:t>
            </a:r>
          </a:p>
          <a:p>
            <a:pPr>
              <a:spcBef>
                <a:spcPts val="0"/>
              </a:spcBef>
              <a:buNone/>
            </a:pPr>
            <a:endParaRP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Rule of Law</a:t>
            </a:r>
          </a:p>
        </p:txBody>
      </p:sp>
      <p:sp>
        <p:nvSpPr>
          <p:cNvPr id="148" name="Shape 148"/>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buClr>
                <a:schemeClr val="dk1"/>
              </a:buClr>
              <a:buSzPct val="45833"/>
              <a:buFont typeface="Arial"/>
              <a:buNone/>
            </a:pPr>
            <a:r>
              <a:rPr lang="en" sz="2400" b="1">
                <a:solidFill>
                  <a:schemeClr val="dk1"/>
                </a:solidFill>
              </a:rPr>
              <a:t>Twice, in September 2011 and May 2013, the Haitian Senate unanimously passed resolutions demanding that MINUSTAH leave Haiti. The latest deadline senators gave all foreign troops to be out of Haiti is May 28, 2014.</a:t>
            </a:r>
          </a:p>
          <a:p>
            <a:pPr lvl="0" rtl="0">
              <a:spcBef>
                <a:spcPts val="0"/>
              </a:spcBef>
              <a:buNone/>
            </a:pPr>
            <a:endParaRPr sz="2400">
              <a:solidFill>
                <a:schemeClr val="dk1"/>
              </a:solidFill>
            </a:endParaRPr>
          </a:p>
          <a:p>
            <a:pPr lvl="0" rtl="0">
              <a:spcBef>
                <a:spcPts val="0"/>
              </a:spcBef>
              <a:buClr>
                <a:schemeClr val="dk1"/>
              </a:buClr>
              <a:buSzPct val="45833"/>
              <a:buFont typeface="Arial"/>
              <a:buNone/>
            </a:pPr>
            <a:r>
              <a:rPr lang="en" sz="2400">
                <a:solidFill>
                  <a:schemeClr val="dk1"/>
                </a:solidFill>
              </a:rPr>
              <a:t>Recently following a major gang rape scandal Uruguay will be dropping out of the MINUSTAH alliance.</a:t>
            </a:r>
          </a:p>
          <a:p>
            <a:pPr lvl="0" rtl="0">
              <a:spcBef>
                <a:spcPts val="0"/>
              </a:spcBef>
              <a:buClr>
                <a:schemeClr val="dk1"/>
              </a:buClr>
              <a:buSzPct val="61111"/>
              <a:buFont typeface="Arial"/>
              <a:buNone/>
            </a:pPr>
            <a:endParaRPr lang="en" sz="2400">
              <a:solidFill>
                <a:schemeClr val="dk1"/>
              </a:solidFill>
            </a:endParaRPr>
          </a:p>
          <a:p>
            <a:pPr>
              <a:spcBef>
                <a:spcPts val="0"/>
              </a:spcBef>
              <a:buNone/>
            </a:pPr>
            <a:endParaRP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Governance</a:t>
            </a:r>
          </a:p>
        </p:txBody>
      </p:sp>
      <p:sp>
        <p:nvSpPr>
          <p:cNvPr id="154" name="Shape 154"/>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buClr>
                <a:schemeClr val="dk1"/>
              </a:buClr>
              <a:buSzPct val="78571"/>
              <a:buFont typeface="Arial"/>
              <a:buNone/>
            </a:pPr>
            <a:r>
              <a:rPr lang="en" sz="1400">
                <a:solidFill>
                  <a:schemeClr val="dk1"/>
                </a:solidFill>
              </a:rPr>
              <a:t>Type of State: </a:t>
            </a:r>
            <a:r>
              <a:rPr lang="en" sz="1400" b="1">
                <a:solidFill>
                  <a:schemeClr val="dk1"/>
                </a:solidFill>
              </a:rPr>
              <a:t>Presidential Republic</a:t>
            </a:r>
          </a:p>
          <a:p>
            <a:pPr lvl="0" rtl="0">
              <a:spcBef>
                <a:spcPts val="0"/>
              </a:spcBef>
              <a:buNone/>
            </a:pPr>
            <a:r>
              <a:rPr lang="en" sz="1400">
                <a:solidFill>
                  <a:schemeClr val="dk1"/>
                </a:solidFill>
              </a:rPr>
              <a:t> </a:t>
            </a:r>
          </a:p>
          <a:p>
            <a:pPr lvl="0" rtl="0">
              <a:spcBef>
                <a:spcPts val="0"/>
              </a:spcBef>
              <a:buNone/>
            </a:pPr>
            <a:r>
              <a:rPr lang="en" sz="1400">
                <a:solidFill>
                  <a:schemeClr val="dk1"/>
                </a:solidFill>
              </a:rPr>
              <a:t>Type of Government: </a:t>
            </a:r>
            <a:r>
              <a:rPr lang="en" sz="1400" b="1">
                <a:solidFill>
                  <a:schemeClr val="dk1"/>
                </a:solidFill>
              </a:rPr>
              <a:t>Bicameral parliament with a 30 seat Senate and a 99 seat Chamber of Deputies</a:t>
            </a:r>
            <a:r>
              <a:rPr lang="en" sz="1400">
                <a:solidFill>
                  <a:schemeClr val="dk1"/>
                </a:solidFill>
              </a:rPr>
              <a:t>. The President is elected by universal suffrage, and appoints the Prime Minister with the approval of Parliament. The Prime Minister appoints his government with the approval of the President and the approval of Parliament. Judicial: Court of Cassation</a:t>
            </a:r>
          </a:p>
          <a:p>
            <a:pPr lvl="0" rtl="0">
              <a:spcBef>
                <a:spcPts val="0"/>
              </a:spcBef>
              <a:buNone/>
            </a:pPr>
            <a:endParaRPr sz="1400">
              <a:solidFill>
                <a:schemeClr val="dk1"/>
              </a:solidFill>
            </a:endParaRPr>
          </a:p>
          <a:p>
            <a:pPr lvl="0" rtl="0">
              <a:spcBef>
                <a:spcPts val="0"/>
              </a:spcBef>
              <a:buClr>
                <a:schemeClr val="dk1"/>
              </a:buClr>
              <a:buSzPct val="78571"/>
              <a:buFont typeface="Arial"/>
              <a:buNone/>
            </a:pPr>
            <a:r>
              <a:rPr lang="en" sz="1400">
                <a:solidFill>
                  <a:schemeClr val="dk1"/>
                </a:solidFill>
              </a:rPr>
              <a:t>Head of State:</a:t>
            </a:r>
            <a:r>
              <a:rPr lang="en" sz="1400" b="1">
                <a:solidFill>
                  <a:schemeClr val="dk1"/>
                </a:solidFill>
              </a:rPr>
              <a:t> President Michel Martelly</a:t>
            </a:r>
          </a:p>
          <a:p>
            <a:pPr lvl="0" rtl="0">
              <a:spcBef>
                <a:spcPts val="0"/>
              </a:spcBef>
              <a:buNone/>
            </a:pPr>
            <a:endParaRPr sz="1400">
              <a:solidFill>
                <a:schemeClr val="dk1"/>
              </a:solidFill>
            </a:endParaRPr>
          </a:p>
          <a:p>
            <a:pPr lvl="0" rtl="0">
              <a:spcBef>
                <a:spcPts val="0"/>
              </a:spcBef>
              <a:buClr>
                <a:schemeClr val="dk1"/>
              </a:buClr>
              <a:buSzPct val="78571"/>
              <a:buFont typeface="Arial"/>
              <a:buNone/>
            </a:pPr>
            <a:r>
              <a:rPr lang="en" sz="1400">
                <a:solidFill>
                  <a:schemeClr val="dk1"/>
                </a:solidFill>
              </a:rPr>
              <a:t>Head of Government: </a:t>
            </a:r>
            <a:r>
              <a:rPr lang="en" sz="1400" b="1">
                <a:solidFill>
                  <a:schemeClr val="dk1"/>
                </a:solidFill>
              </a:rPr>
              <a:t>Prime Minister Laurent Lamothe</a:t>
            </a:r>
          </a:p>
          <a:p>
            <a:pPr lvl="0" rtl="0">
              <a:spcBef>
                <a:spcPts val="0"/>
              </a:spcBef>
              <a:buNone/>
            </a:pPr>
            <a:endParaRPr sz="1400">
              <a:solidFill>
                <a:schemeClr val="dk1"/>
              </a:solidFill>
            </a:endParaRPr>
          </a:p>
          <a:p>
            <a:pPr lvl="0" rtl="0">
              <a:spcBef>
                <a:spcPts val="0"/>
              </a:spcBef>
              <a:buClr>
                <a:schemeClr val="dk1"/>
              </a:buClr>
              <a:buSzPct val="78571"/>
              <a:buFont typeface="Arial"/>
              <a:buNone/>
            </a:pPr>
            <a:r>
              <a:rPr lang="en" sz="1400" i="1">
                <a:solidFill>
                  <a:schemeClr val="dk1"/>
                </a:solidFill>
              </a:rPr>
              <a:t>Main Political Parties</a:t>
            </a:r>
            <a:r>
              <a:rPr lang="en" sz="1400">
                <a:solidFill>
                  <a:schemeClr val="dk1"/>
                </a:solidFill>
              </a:rPr>
              <a:t>:</a:t>
            </a:r>
          </a:p>
          <a:p>
            <a:pPr lvl="0">
              <a:spcBef>
                <a:spcPts val="0"/>
              </a:spcBef>
              <a:buClr>
                <a:schemeClr val="dk1"/>
              </a:buClr>
              <a:buSzPct val="78571"/>
              <a:buFont typeface="Arial"/>
              <a:buNone/>
            </a:pPr>
            <a:r>
              <a:rPr lang="en" sz="1400">
                <a:solidFill>
                  <a:schemeClr val="dk1"/>
                </a:solidFill>
              </a:rPr>
              <a:t>Alternativ, Inite, Ayiti en aksyon, Lavni, MAS, Ansanm nou fò, </a:t>
            </a:r>
            <a:r>
              <a:rPr lang="en" sz="1400" b="1">
                <a:solidFill>
                  <a:schemeClr val="dk1"/>
                </a:solidFill>
              </a:rPr>
              <a:t>Repons Peyizan</a:t>
            </a:r>
            <a:r>
              <a:rPr lang="en" sz="1400">
                <a:solidFill>
                  <a:schemeClr val="dk1"/>
                </a:solidFill>
              </a:rPr>
              <a:t>, Konbit, Plateforme libération, Mochrena, OPL, KID, RNDP, Fanmi Lavalas (</a:t>
            </a:r>
            <a:r>
              <a:rPr lang="en" sz="1400" b="1">
                <a:solidFill>
                  <a:schemeClr val="dk1"/>
                </a:solidFill>
              </a:rPr>
              <a:t>banned</a:t>
            </a:r>
            <a:r>
              <a:rPr lang="en" sz="1400">
                <a:solidFill>
                  <a:schemeClr val="dk1"/>
                </a:solidFill>
              </a:rPr>
              <a:t>), Tèt Kale, Fusion, AKO</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Lavalas ou l’arme</a:t>
            </a:r>
          </a:p>
        </p:txBody>
      </p:sp>
      <p:sp>
        <p:nvSpPr>
          <p:cNvPr id="160" name="Shape 160"/>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buNone/>
            </a:pPr>
            <a:endParaRPr sz="1800">
              <a:solidFill>
                <a:schemeClr val="dk1"/>
              </a:solidFill>
            </a:endParaRPr>
          </a:p>
          <a:p>
            <a:pPr lvl="0" rtl="0">
              <a:spcBef>
                <a:spcPts val="0"/>
              </a:spcBef>
              <a:buNone/>
            </a:pPr>
            <a:endParaRPr sz="1800">
              <a:solidFill>
                <a:schemeClr val="dk1"/>
              </a:solidFill>
            </a:endParaRPr>
          </a:p>
          <a:p>
            <a:pPr lvl="0" rtl="0">
              <a:spcBef>
                <a:spcPts val="0"/>
              </a:spcBef>
              <a:buNone/>
            </a:pPr>
            <a:endParaRPr sz="1800">
              <a:solidFill>
                <a:schemeClr val="dk1"/>
              </a:solidFill>
            </a:endParaRPr>
          </a:p>
          <a:p>
            <a:pPr lvl="0" rtl="0">
              <a:spcBef>
                <a:spcPts val="0"/>
              </a:spcBef>
              <a:buClr>
                <a:schemeClr val="dk1"/>
              </a:buClr>
              <a:buSzPct val="61111"/>
              <a:buFont typeface="Arial"/>
              <a:buNone/>
            </a:pPr>
            <a:r>
              <a:rPr lang="en" sz="1800">
                <a:solidFill>
                  <a:schemeClr val="dk1"/>
                </a:solidFill>
              </a:rPr>
              <a:t>There are only 2 party platforms that matter to the Haitian people and exist outside a small cadre of personalities. “</a:t>
            </a:r>
            <a:r>
              <a:rPr lang="en" sz="1800" b="1">
                <a:solidFill>
                  <a:schemeClr val="dk1"/>
                </a:solidFill>
              </a:rPr>
              <a:t>Famni Lavalas”</a:t>
            </a:r>
            <a:r>
              <a:rPr lang="en" sz="1800">
                <a:solidFill>
                  <a:schemeClr val="dk1"/>
                </a:solidFill>
              </a:rPr>
              <a:t> (which is officially banned) and parties funded by foreign or elite pools via the </a:t>
            </a:r>
            <a:r>
              <a:rPr lang="en" sz="1800" b="1">
                <a:solidFill>
                  <a:schemeClr val="dk1"/>
                </a:solidFill>
              </a:rPr>
              <a:t>Group of 184</a:t>
            </a:r>
            <a:r>
              <a:rPr lang="en" sz="1800">
                <a:solidFill>
                  <a:schemeClr val="dk1"/>
                </a:solidFill>
              </a:rPr>
              <a:t> and</a:t>
            </a:r>
            <a:r>
              <a:rPr lang="en" sz="1800" b="1">
                <a:solidFill>
                  <a:schemeClr val="dk1"/>
                </a:solidFill>
              </a:rPr>
              <a:t> Democratic Convergence which rely on paramilitary formations build out of the demobilized army </a:t>
            </a:r>
            <a:r>
              <a:rPr lang="en" sz="1800">
                <a:solidFill>
                  <a:schemeClr val="dk1"/>
                </a:solidFill>
              </a:rPr>
              <a:t>such as </a:t>
            </a:r>
            <a:r>
              <a:rPr lang="en" sz="1800" b="1">
                <a:solidFill>
                  <a:schemeClr val="dk1"/>
                </a:solidFill>
              </a:rPr>
              <a:t>FRAPH </a:t>
            </a:r>
            <a:r>
              <a:rPr lang="en" sz="1800">
                <a:solidFill>
                  <a:schemeClr val="dk1"/>
                </a:solidFill>
              </a:rPr>
              <a:t>and are backed by the Black, Mulatto and Arab elites</a:t>
            </a:r>
            <a:r>
              <a:rPr lang="en" sz="1800" b="1">
                <a:solidFill>
                  <a:schemeClr val="dk1"/>
                </a:solidFill>
              </a:rPr>
              <a:t>.</a:t>
            </a:r>
          </a:p>
          <a:p>
            <a:pPr lvl="0" rtl="0">
              <a:spcBef>
                <a:spcPts val="0"/>
              </a:spcBef>
              <a:buClr>
                <a:schemeClr val="dk1"/>
              </a:buClr>
              <a:buFont typeface="Arial"/>
              <a:buNone/>
            </a:pPr>
            <a:endParaRPr sz="1800">
              <a:solidFill>
                <a:schemeClr val="dk1"/>
              </a:solidFill>
            </a:endParaRPr>
          </a:p>
          <a:p>
            <a:pPr lvl="0" rtl="0">
              <a:spcBef>
                <a:spcPts val="0"/>
              </a:spcBef>
              <a:buNone/>
            </a:pPr>
            <a:endParaRPr sz="1800">
              <a:solidFill>
                <a:schemeClr val="dk1"/>
              </a:solidFill>
            </a:endParaRPr>
          </a:p>
          <a:p>
            <a:pPr lvl="0" rtl="0">
              <a:spcBef>
                <a:spcPts val="0"/>
              </a:spcBef>
              <a:buClr>
                <a:schemeClr val="dk1"/>
              </a:buClr>
              <a:buFont typeface="Arial"/>
              <a:buNone/>
            </a:pPr>
            <a:endParaRPr sz="1200">
              <a:solidFill>
                <a:schemeClr val="dk1"/>
              </a:solidFill>
              <a:latin typeface="Times New Roman"/>
              <a:ea typeface="Times New Roman"/>
              <a:cs typeface="Times New Roman"/>
              <a:sym typeface="Times New Roman"/>
            </a:endParaRPr>
          </a:p>
          <a:p>
            <a:pPr>
              <a:spcBef>
                <a:spcPts val="0"/>
              </a:spcBef>
              <a:buNone/>
            </a:pPr>
            <a:endParaRP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body" idx="1"/>
          </p:nvPr>
        </p:nvSpPr>
        <p:spPr>
          <a:xfrm>
            <a:off x="457200" y="4406309"/>
            <a:ext cx="8229600" cy="519599"/>
          </a:xfrm>
          <a:prstGeom prst="rect">
            <a:avLst/>
          </a:prstGeom>
        </p:spPr>
        <p:txBody>
          <a:bodyPr lIns="91425" tIns="91425" rIns="91425" bIns="91425" anchor="ctr" anchorCtr="0">
            <a:normAutofit lnSpcReduction="10000"/>
          </a:bodyPr>
          <a:lstStyle/>
          <a:p>
            <a:pPr>
              <a:spcBef>
                <a:spcPts val="0"/>
              </a:spcBef>
              <a:buNone/>
            </a:pPr>
            <a:r>
              <a:rPr lang="en"/>
              <a:t>Quote from: Klarreich/Polman Report</a:t>
            </a:r>
          </a:p>
        </p:txBody>
      </p:sp>
      <p:sp>
        <p:nvSpPr>
          <p:cNvPr id="166" name="Shape 166"/>
          <p:cNvSpPr txBox="1"/>
          <p:nvPr/>
        </p:nvSpPr>
        <p:spPr>
          <a:xfrm>
            <a:off x="0" y="0"/>
            <a:ext cx="8485799" cy="4185600"/>
          </a:xfrm>
          <a:prstGeom prst="rect">
            <a:avLst/>
          </a:prstGeom>
          <a:noFill/>
          <a:ln>
            <a:noFill/>
          </a:ln>
        </p:spPr>
        <p:txBody>
          <a:bodyPr lIns="91425" tIns="91425" rIns="91425" bIns="91425" anchor="ctr" anchorCtr="0">
            <a:normAutofit lnSpcReduction="10000"/>
          </a:bodyPr>
          <a:lstStyle/>
          <a:p>
            <a:pPr lvl="0" rtl="0">
              <a:spcBef>
                <a:spcPts val="0"/>
              </a:spcBef>
              <a:spcAft>
                <a:spcPts val="1100"/>
              </a:spcAft>
              <a:buNone/>
            </a:pPr>
            <a:endParaRPr sz="1200" i="1">
              <a:solidFill>
                <a:schemeClr val="dk1"/>
              </a:solidFill>
              <a:latin typeface="Times New Roman"/>
              <a:ea typeface="Times New Roman"/>
              <a:cs typeface="Times New Roman"/>
              <a:sym typeface="Times New Roman"/>
            </a:endParaRPr>
          </a:p>
          <a:p>
            <a:pPr lvl="0" rtl="0">
              <a:spcBef>
                <a:spcPts val="0"/>
              </a:spcBef>
              <a:spcAft>
                <a:spcPts val="1100"/>
              </a:spcAft>
              <a:buNone/>
            </a:pPr>
            <a:r>
              <a:rPr lang="en" sz="1200" i="1">
                <a:solidFill>
                  <a:schemeClr val="dk1"/>
                </a:solidFill>
                <a:latin typeface="Times New Roman"/>
                <a:ea typeface="Times New Roman"/>
                <a:cs typeface="Times New Roman"/>
                <a:sym typeface="Times New Roman"/>
              </a:rPr>
              <a:t>“The Haitian government doesn’t even know how many NGOs are operating within its borders. No one does. According to Bill Clinton, the UN special envoy to Haiti, the country has the second-highest number of NGOs per capita in the world (India has the highest). He cited the World Bank figure of 10,000 NGOs in Haiti in 2009, at about the same time that Jean-Max Bellerive, then the Haitian minister of planning, estimated that there were 3,000. The Haitian government currently reports 560, though it admits the number operating there is higher.</a:t>
            </a:r>
          </a:p>
          <a:p>
            <a:pPr lvl="0" rtl="0">
              <a:spcBef>
                <a:spcPts val="0"/>
              </a:spcBef>
              <a:spcAft>
                <a:spcPts val="1100"/>
              </a:spcAft>
              <a:buNone/>
            </a:pPr>
            <a:r>
              <a:rPr lang="en" sz="1200" i="1">
                <a:solidFill>
                  <a:schemeClr val="dk1"/>
                </a:solidFill>
                <a:latin typeface="Times New Roman"/>
                <a:ea typeface="Times New Roman"/>
                <a:cs typeface="Times New Roman"/>
                <a:sym typeface="Times New Roman"/>
              </a:rPr>
              <a:t>The earthquake unleashed the NGO hordes on Haiti, but the truth is that NGOs have been a major presence for more than two decades, since before the turmoil in the country that followed the end of the father-son Duvalier dictatorship in 1986. The US government, which had been a key benefactor of the twenty-nine-year Duvalier regime, later encouraged Haiti to lower import tariffs on American rice from 35 percent to just 3 percent. American rice flooded the Haitian market; a similar demise for Haiti’s sugar and coffee industries soon followed.”</a:t>
            </a:r>
          </a:p>
          <a:p>
            <a:pPr lvl="0" rtl="0">
              <a:spcBef>
                <a:spcPts val="0"/>
              </a:spcBef>
              <a:spcAft>
                <a:spcPts val="1100"/>
              </a:spcAft>
              <a:buClr>
                <a:schemeClr val="dk1"/>
              </a:buClr>
              <a:buSzPct val="91666"/>
              <a:buFont typeface="Arial"/>
              <a:buNone/>
            </a:pPr>
            <a:r>
              <a:rPr lang="en" sz="1200" i="1">
                <a:solidFill>
                  <a:schemeClr val="dk1"/>
                </a:solidFill>
                <a:latin typeface="Times New Roman"/>
                <a:ea typeface="Times New Roman"/>
                <a:cs typeface="Times New Roman"/>
                <a:sym typeface="Times New Roman"/>
              </a:rPr>
              <a:t>One of the final insults experienced by almost any NGO Republic is that its donors decide not only where and how the money will be spent but also when it is no longer needed— which is what is happening in Haiti now. Aid is drying up. Though the international community has delivered just a bit more than half of the $5.3 billion originally pledged to Haiti—52.3 percent as of the end of September—there doesn’t seem to be any plan to make up the difference. Only 52 percent of the $300 million the UN and its partners requested to cover humanitarian aid in 2011 was funded. The figures for this year are worse.</a:t>
            </a:r>
          </a:p>
          <a:p>
            <a:pPr lvl="0" rtl="0">
              <a:spcBef>
                <a:spcPts val="0"/>
              </a:spcBef>
              <a:spcAft>
                <a:spcPts val="1100"/>
              </a:spcAft>
              <a:buNone/>
            </a:pPr>
            <a:r>
              <a:rPr lang="en" sz="1200" b="1" i="1">
                <a:solidFill>
                  <a:schemeClr val="dk1"/>
                </a:solidFill>
                <a:latin typeface="Times New Roman"/>
                <a:ea typeface="Times New Roman"/>
                <a:cs typeface="Times New Roman"/>
                <a:sym typeface="Times New Roman"/>
              </a:rPr>
              <a:t>The Republic of NGOs:</a:t>
            </a:r>
          </a:p>
          <a:p>
            <a:pPr marL="0" lvl="0" indent="0" rtl="0">
              <a:spcBef>
                <a:spcPts val="0"/>
              </a:spcBef>
              <a:spcAft>
                <a:spcPts val="1100"/>
              </a:spcAft>
              <a:buClr>
                <a:schemeClr val="dk1"/>
              </a:buClr>
              <a:buSzPct val="91666"/>
              <a:buFont typeface="Arial"/>
              <a:buNone/>
            </a:pPr>
            <a:r>
              <a:rPr lang="en" sz="1200" i="1">
                <a:solidFill>
                  <a:schemeClr val="dk1"/>
                </a:solidFill>
                <a:latin typeface="Times New Roman"/>
                <a:ea typeface="Times New Roman"/>
                <a:cs typeface="Times New Roman"/>
                <a:sym typeface="Times New Roman"/>
                <a:hlinkClick r:id="rId3"/>
              </a:rPr>
              <a:t>Kathie Klarreich</a:t>
            </a:r>
            <a:r>
              <a:rPr lang="en" sz="1200" i="1">
                <a:solidFill>
                  <a:schemeClr val="dk1"/>
                </a:solidFill>
                <a:latin typeface="Times New Roman"/>
                <a:ea typeface="Times New Roman"/>
                <a:cs typeface="Times New Roman"/>
                <a:sym typeface="Times New Roman"/>
              </a:rPr>
              <a:t> and </a:t>
            </a:r>
            <a:r>
              <a:rPr lang="en" sz="1200" i="1">
                <a:solidFill>
                  <a:schemeClr val="dk1"/>
                </a:solidFill>
                <a:latin typeface="Times New Roman"/>
                <a:ea typeface="Times New Roman"/>
                <a:cs typeface="Times New Roman"/>
                <a:sym typeface="Times New Roman"/>
                <a:hlinkClick r:id="rId4"/>
              </a:rPr>
              <a:t>Linda Polman</a:t>
            </a:r>
            <a:r>
              <a:rPr lang="en" sz="1200" i="1">
                <a:solidFill>
                  <a:schemeClr val="dk1"/>
                </a:solidFill>
                <a:latin typeface="Times New Roman"/>
                <a:ea typeface="Times New Roman"/>
                <a:cs typeface="Times New Roman"/>
                <a:sym typeface="Times New Roman"/>
              </a:rPr>
              <a:t>  October 31, 2012   |    </a:t>
            </a:r>
            <a:r>
              <a:rPr lang="en" sz="1200" i="1">
                <a:solidFill>
                  <a:schemeClr val="dk1"/>
                </a:solidFill>
                <a:latin typeface="Times New Roman"/>
                <a:ea typeface="Times New Roman"/>
                <a:cs typeface="Times New Roman"/>
                <a:sym typeface="Times New Roman"/>
                <a:hlinkClick r:id="rId5"/>
              </a:rPr>
              <a:t>This article appeared in the November 19, 2012 edition of The Nation.</a:t>
            </a:r>
          </a:p>
          <a:p>
            <a:pPr lvl="0" rtl="0">
              <a:spcBef>
                <a:spcPts val="0"/>
              </a:spcBef>
              <a:spcAft>
                <a:spcPts val="1100"/>
              </a:spcAft>
              <a:buNone/>
            </a:pPr>
            <a:endParaRPr sz="1200" i="1">
              <a:solidFill>
                <a:schemeClr val="dk1"/>
              </a:solidFill>
              <a:latin typeface="Times New Roman"/>
              <a:ea typeface="Times New Roman"/>
              <a:cs typeface="Times New Roman"/>
              <a:sym typeface="Times New Roman"/>
            </a:endParaRP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body" idx="1"/>
          </p:nvPr>
        </p:nvSpPr>
        <p:spPr>
          <a:xfrm>
            <a:off x="457200" y="4406309"/>
            <a:ext cx="8229600" cy="519599"/>
          </a:xfrm>
          <a:prstGeom prst="rect">
            <a:avLst/>
          </a:prstGeom>
        </p:spPr>
        <p:txBody>
          <a:bodyPr lIns="91425" tIns="91425" rIns="91425" bIns="91425" anchor="ctr" anchorCtr="0">
            <a:normAutofit lnSpcReduction="10000"/>
          </a:bodyPr>
          <a:lstStyle/>
          <a:p>
            <a:pPr>
              <a:spcBef>
                <a:spcPts val="0"/>
              </a:spcBef>
              <a:buNone/>
            </a:pPr>
            <a:r>
              <a:rPr lang="en"/>
              <a:t>UN Contributions cited from 2012 Report</a:t>
            </a:r>
          </a:p>
        </p:txBody>
      </p:sp>
      <p:sp>
        <p:nvSpPr>
          <p:cNvPr id="172" name="Shape 172"/>
          <p:cNvSpPr txBox="1"/>
          <p:nvPr/>
        </p:nvSpPr>
        <p:spPr>
          <a:xfrm>
            <a:off x="0" y="0"/>
            <a:ext cx="8475299" cy="4091999"/>
          </a:xfrm>
          <a:prstGeom prst="rect">
            <a:avLst/>
          </a:prstGeom>
          <a:noFill/>
          <a:ln>
            <a:noFill/>
          </a:ln>
        </p:spPr>
        <p:txBody>
          <a:bodyPr lIns="91425" tIns="91425" rIns="91425" bIns="91425" anchor="ctr" anchorCtr="0">
            <a:normAutofit/>
          </a:bodyPr>
          <a:lstStyle/>
          <a:p>
            <a:pPr lvl="0" rtl="0">
              <a:spcBef>
                <a:spcPts val="0"/>
              </a:spcBef>
              <a:buNone/>
            </a:pPr>
            <a:r>
              <a:rPr lang="en" sz="1800">
                <a:solidFill>
                  <a:schemeClr val="dk1"/>
                </a:solidFill>
              </a:rPr>
              <a:t>The new </a:t>
            </a:r>
            <a:r>
              <a:rPr lang="en" sz="1800" b="1">
                <a:solidFill>
                  <a:schemeClr val="dk1"/>
                </a:solidFill>
              </a:rPr>
              <a:t>Cadre de Coordination de l’Aide Externe au Développement d’Haïti (CAED)</a:t>
            </a:r>
            <a:r>
              <a:rPr lang="en" sz="1800">
                <a:solidFill>
                  <a:schemeClr val="dk1"/>
                </a:solidFill>
              </a:rPr>
              <a:t> provides a government-led platform upon which Haiti and its international partners can address priorities within the national plan framework – and it incorporates disaster risk reduction as one of its priorities. </a:t>
            </a:r>
          </a:p>
          <a:p>
            <a:pPr lvl="0" rtl="0">
              <a:spcBef>
                <a:spcPts val="0"/>
              </a:spcBef>
              <a:buNone/>
            </a:pPr>
            <a:r>
              <a:rPr lang="en" sz="1800">
                <a:solidFill>
                  <a:schemeClr val="dk1"/>
                </a:solidFill>
              </a:rPr>
              <a:t>			</a:t>
            </a:r>
          </a:p>
          <a:p>
            <a:pPr lvl="0" rtl="0">
              <a:spcBef>
                <a:spcPts val="0"/>
              </a:spcBef>
              <a:buNone/>
            </a:pPr>
            <a:r>
              <a:rPr lang="en" sz="1800">
                <a:solidFill>
                  <a:schemeClr val="dk1"/>
                </a:solidFill>
              </a:rPr>
              <a:t>Launch of the CAED in Haiti on 26 November 2012 provides a platform for Haitian stakeholders and the international community to strengthen mutual accountability and trust, and maximize the effectiveness of aid in the country.</a:t>
            </a:r>
          </a:p>
          <a:p>
            <a:pPr lvl="0" rtl="0">
              <a:spcBef>
                <a:spcPts val="0"/>
              </a:spcBef>
              <a:buNone/>
            </a:pPr>
            <a:endParaRPr sz="1800">
              <a:solidFill>
                <a:schemeClr val="dk1"/>
              </a:solidFill>
            </a:endParaRPr>
          </a:p>
          <a:p>
            <a:pPr lvl="0" rtl="0">
              <a:spcBef>
                <a:spcPts val="0"/>
              </a:spcBef>
              <a:buNone/>
            </a:pPr>
            <a:r>
              <a:rPr lang="en" sz="1800">
                <a:solidFill>
                  <a:schemeClr val="dk1"/>
                </a:solidFill>
              </a:rPr>
              <a:t>MINUSTAH still relies on the CLUSTER MODAL to attempt to coordinate the inumerous NGO efforts.</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body" idx="1"/>
          </p:nvPr>
        </p:nvSpPr>
        <p:spPr>
          <a:xfrm>
            <a:off x="457200" y="1536699"/>
            <a:ext cx="8229600" cy="3465299"/>
          </a:xfrm>
          <a:prstGeom prst="rect">
            <a:avLst/>
          </a:prstGeom>
        </p:spPr>
        <p:txBody>
          <a:bodyPr lIns="91425" tIns="91425" rIns="91425" bIns="91425" anchor="t" anchorCtr="0">
            <a:normAutofit lnSpcReduction="10000"/>
          </a:bodyPr>
          <a:lstStyle/>
          <a:p>
            <a:pPr lvl="0" rtl="0">
              <a:spcBef>
                <a:spcPts val="0"/>
              </a:spcBef>
              <a:buClr>
                <a:schemeClr val="dk1"/>
              </a:buClr>
              <a:buFont typeface="Arial"/>
              <a:buNone/>
            </a:pPr>
            <a:endParaRPr sz="1800" dirty="0">
              <a:solidFill>
                <a:schemeClr val="tx1"/>
              </a:solidFill>
              <a:latin typeface="Times New Roman" panose="02020603050405020304" pitchFamily="18" charset="0"/>
              <a:cs typeface="Times New Roman" panose="02020603050405020304" pitchFamily="18" charset="0"/>
            </a:endParaRPr>
          </a:p>
          <a:p>
            <a:pPr lvl="0" rtl="0">
              <a:spcBef>
                <a:spcPts val="0"/>
              </a:spcBef>
              <a:buClr>
                <a:schemeClr val="dk1"/>
              </a:buClr>
              <a:buSzPct val="61111"/>
              <a:buFont typeface="Arial"/>
              <a:buNone/>
            </a:pPr>
            <a:r>
              <a:rPr lang="en" sz="1800" dirty="0">
                <a:solidFill>
                  <a:schemeClr val="tx1"/>
                </a:solidFill>
                <a:latin typeface="Times New Roman" panose="02020603050405020304" pitchFamily="18" charset="0"/>
                <a:cs typeface="Times New Roman" panose="02020603050405020304" pitchFamily="18" charset="0"/>
              </a:rPr>
              <a:t>Another major “Human Rights and Extreme Poverty” complication will result from the decision of the government of the Dominican Republic to strip citizenship from people of Haitian descent.</a:t>
            </a:r>
          </a:p>
          <a:p>
            <a:pPr lvl="0" rtl="0">
              <a:spcBef>
                <a:spcPts val="0"/>
              </a:spcBef>
              <a:buNone/>
            </a:pPr>
            <a:endParaRPr sz="1800" dirty="0">
              <a:solidFill>
                <a:schemeClr val="tx1"/>
              </a:solidFill>
              <a:latin typeface="Times New Roman" panose="02020603050405020304" pitchFamily="18" charset="0"/>
              <a:cs typeface="Times New Roman" panose="02020603050405020304" pitchFamily="18" charset="0"/>
            </a:endParaRPr>
          </a:p>
          <a:p>
            <a:pPr lvl="0" rtl="0">
              <a:spcBef>
                <a:spcPts val="0"/>
              </a:spcBef>
              <a:buClr>
                <a:schemeClr val="dk1"/>
              </a:buClr>
              <a:buSzPct val="61111"/>
              <a:buFont typeface="Arial"/>
              <a:buNone/>
            </a:pPr>
            <a:r>
              <a:rPr lang="en" sz="1800" dirty="0">
                <a:solidFill>
                  <a:schemeClr val="tx1"/>
                </a:solidFill>
                <a:latin typeface="Times New Roman" panose="02020603050405020304" pitchFamily="18" charset="0"/>
                <a:cs typeface="Times New Roman" panose="02020603050405020304" pitchFamily="18" charset="0"/>
              </a:rPr>
              <a:t>The Dominican Constitutional Court's decision to strip citizenship, from everyone born in the country to immigrants with an illegal status since 1929, has left at least </a:t>
            </a:r>
            <a:r>
              <a:rPr lang="en" sz="1800" b="1" dirty="0">
                <a:solidFill>
                  <a:schemeClr val="tx1"/>
                </a:solidFill>
                <a:latin typeface="Times New Roman" panose="02020603050405020304" pitchFamily="18" charset="0"/>
                <a:cs typeface="Times New Roman" panose="02020603050405020304" pitchFamily="18" charset="0"/>
              </a:rPr>
              <a:t>200,000 Dominicans of Haitian descent stateless</a:t>
            </a:r>
            <a:r>
              <a:rPr lang="en" sz="1800" dirty="0">
                <a:solidFill>
                  <a:schemeClr val="tx1"/>
                </a:solidFill>
                <a:latin typeface="Times New Roman" panose="02020603050405020304" pitchFamily="18" charset="0"/>
                <a:cs typeface="Times New Roman" panose="02020603050405020304" pitchFamily="18" charset="0"/>
              </a:rPr>
              <a:t>. </a:t>
            </a:r>
          </a:p>
          <a:p>
            <a:pPr lvl="0">
              <a:spcBef>
                <a:spcPts val="0"/>
              </a:spcBef>
              <a:spcAft>
                <a:spcPts val="800"/>
              </a:spcAft>
              <a:buClr>
                <a:schemeClr val="dk1"/>
              </a:buClr>
              <a:buSzPct val="61111"/>
              <a:buFont typeface="Arial"/>
              <a:buNone/>
            </a:pPr>
            <a:endParaRPr lang="en" sz="1800" dirty="0" smtClean="0">
              <a:solidFill>
                <a:schemeClr val="tx1"/>
              </a:solidFill>
              <a:latin typeface="Times New Roman" panose="02020603050405020304" pitchFamily="18" charset="0"/>
              <a:cs typeface="Times New Roman" panose="02020603050405020304" pitchFamily="18" charset="0"/>
            </a:endParaRPr>
          </a:p>
          <a:p>
            <a:pPr lvl="0">
              <a:spcBef>
                <a:spcPts val="0"/>
              </a:spcBef>
              <a:spcAft>
                <a:spcPts val="800"/>
              </a:spcAft>
              <a:buClr>
                <a:schemeClr val="dk1"/>
              </a:buClr>
              <a:buSzPct val="61111"/>
              <a:buFont typeface="Arial"/>
              <a:buNone/>
            </a:pPr>
            <a:r>
              <a:rPr lang="en" sz="1800" dirty="0" smtClean="0">
                <a:solidFill>
                  <a:schemeClr val="tx1"/>
                </a:solidFill>
                <a:latin typeface="Times New Roman" panose="02020603050405020304" pitchFamily="18" charset="0"/>
                <a:cs typeface="Times New Roman" panose="02020603050405020304" pitchFamily="18" charset="0"/>
              </a:rPr>
              <a:t>Ruling </a:t>
            </a:r>
            <a:r>
              <a:rPr lang="en" sz="1800" dirty="0">
                <a:solidFill>
                  <a:schemeClr val="tx1"/>
                </a:solidFill>
                <a:latin typeface="Times New Roman" panose="02020603050405020304" pitchFamily="18" charset="0"/>
                <a:cs typeface="Times New Roman" panose="02020603050405020304" pitchFamily="18" charset="0"/>
              </a:rPr>
              <a:t>no.168-2013, dictated by the constitutional court, has turned the international community on its head</a:t>
            </a:r>
            <a:r>
              <a:rPr lang="en" sz="1800" dirty="0" smtClean="0">
                <a:solidFill>
                  <a:schemeClr val="tx1"/>
                </a:solidFill>
                <a:latin typeface="Times New Roman" panose="02020603050405020304" pitchFamily="18" charset="0"/>
                <a:cs typeface="Times New Roman" panose="02020603050405020304" pitchFamily="18" charset="0"/>
              </a:rPr>
              <a:t>. It has been subsquently been forstalled by international preasure.</a:t>
            </a:r>
            <a:endParaRPr lang="en" sz="1800" dirty="0">
              <a:solidFill>
                <a:schemeClr val="tx1"/>
              </a:solidFill>
              <a:latin typeface="Times New Roman" panose="02020603050405020304" pitchFamily="18" charset="0"/>
              <a:cs typeface="Times New Roman" panose="02020603050405020304" pitchFamily="18" charset="0"/>
            </a:endParaRPr>
          </a:p>
        </p:txBody>
      </p:sp>
      <p:sp>
        <p:nvSpPr>
          <p:cNvPr id="178" name="Shape 178"/>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sz="4000"/>
              <a:t>Dominican-Haitian Relations</a:t>
            </a: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buNone/>
            </a:pPr>
            <a:r>
              <a:rPr lang="en" sz="1400" b="1">
                <a:solidFill>
                  <a:srgbClr val="000000"/>
                </a:solidFill>
              </a:rPr>
              <a:t>77% </a:t>
            </a:r>
            <a:r>
              <a:rPr lang="en" sz="1400">
                <a:solidFill>
                  <a:srgbClr val="000000"/>
                </a:solidFill>
              </a:rPr>
              <a:t>decrease in camp population. </a:t>
            </a:r>
          </a:p>
          <a:p>
            <a:pPr lvl="0" rtl="0">
              <a:spcBef>
                <a:spcPts val="0"/>
              </a:spcBef>
              <a:buClr>
                <a:schemeClr val="dk1"/>
              </a:buClr>
              <a:buSzPct val="78571"/>
              <a:buFont typeface="Arial"/>
              <a:buNone/>
            </a:pPr>
            <a:r>
              <a:rPr lang="en" sz="1400">
                <a:solidFill>
                  <a:srgbClr val="000000"/>
                </a:solidFill>
              </a:rPr>
              <a:t>Refugees offered payments or evicted by force. </a:t>
            </a:r>
          </a:p>
          <a:p>
            <a:pPr lvl="0" rtl="0">
              <a:spcBef>
                <a:spcPts val="0"/>
              </a:spcBef>
              <a:buNone/>
            </a:pPr>
            <a:endParaRPr sz="1400" b="1">
              <a:solidFill>
                <a:srgbClr val="000000"/>
              </a:solidFill>
            </a:endParaRPr>
          </a:p>
          <a:p>
            <a:pPr lvl="0" rtl="0">
              <a:spcBef>
                <a:spcPts val="0"/>
              </a:spcBef>
              <a:buNone/>
            </a:pPr>
            <a:r>
              <a:rPr lang="en" sz="1400" b="1">
                <a:solidFill>
                  <a:srgbClr val="000000"/>
                </a:solidFill>
              </a:rPr>
              <a:t>80%</a:t>
            </a:r>
            <a:r>
              <a:rPr lang="en" sz="1400">
                <a:solidFill>
                  <a:srgbClr val="000000"/>
                </a:solidFill>
              </a:rPr>
              <a:t> of the rubble was cleared by end of 2012. </a:t>
            </a:r>
          </a:p>
          <a:p>
            <a:pPr lvl="0" rtl="0">
              <a:spcBef>
                <a:spcPts val="0"/>
              </a:spcBef>
              <a:buClr>
                <a:schemeClr val="dk1"/>
              </a:buClr>
              <a:buSzPct val="78571"/>
              <a:buFont typeface="Arial"/>
              <a:buNone/>
            </a:pPr>
            <a:r>
              <a:rPr lang="en" sz="1400">
                <a:solidFill>
                  <a:srgbClr val="000000"/>
                </a:solidFill>
              </a:rPr>
              <a:t>(10 % by the UN using cash for work/ work for food programs)</a:t>
            </a:r>
          </a:p>
          <a:p>
            <a:pPr lvl="0" rtl="0">
              <a:spcBef>
                <a:spcPts val="0"/>
              </a:spcBef>
              <a:spcAft>
                <a:spcPts val="1200"/>
              </a:spcAft>
              <a:buNone/>
            </a:pPr>
            <a:endParaRPr sz="1400">
              <a:solidFill>
                <a:srgbClr val="000000"/>
              </a:solidFill>
            </a:endParaRPr>
          </a:p>
          <a:p>
            <a:pPr lvl="0" rtl="0">
              <a:spcBef>
                <a:spcPts val="0"/>
              </a:spcBef>
              <a:spcAft>
                <a:spcPts val="1200"/>
              </a:spcAft>
              <a:buClr>
                <a:schemeClr val="dk1"/>
              </a:buClr>
              <a:buSzPct val="78571"/>
              <a:buFont typeface="Arial"/>
              <a:buNone/>
            </a:pPr>
            <a:r>
              <a:rPr lang="en" sz="1400">
                <a:solidFill>
                  <a:srgbClr val="000000"/>
                </a:solidFill>
              </a:rPr>
              <a:t>200,000 paving stones and 20,000 tiles have been produced out of earthquake rubble and transformed into stairs, corridors, houses.</a:t>
            </a:r>
          </a:p>
          <a:p>
            <a:pPr lvl="0" rtl="0">
              <a:spcBef>
                <a:spcPts val="0"/>
              </a:spcBef>
              <a:spcAft>
                <a:spcPts val="1200"/>
              </a:spcAft>
              <a:buClr>
                <a:schemeClr val="dk1"/>
              </a:buClr>
              <a:buSzPct val="78571"/>
              <a:buFont typeface="Arial"/>
              <a:buNone/>
            </a:pPr>
            <a:r>
              <a:rPr lang="en" sz="1400">
                <a:solidFill>
                  <a:srgbClr val="000000"/>
                </a:solidFill>
              </a:rPr>
              <a:t>Close to 7,000 people have been trained on safe construction and rehabilitation practices, urban planning and land tenure system in Haiti.</a:t>
            </a:r>
          </a:p>
          <a:p>
            <a:pPr lvl="0" rtl="0">
              <a:spcBef>
                <a:spcPts val="0"/>
              </a:spcBef>
              <a:buClr>
                <a:schemeClr val="dk1"/>
              </a:buClr>
              <a:buSzPct val="78571"/>
              <a:buFont typeface="Arial"/>
              <a:buNone/>
            </a:pPr>
            <a:r>
              <a:rPr lang="en" sz="1400">
                <a:solidFill>
                  <a:srgbClr val="000000"/>
                </a:solidFill>
              </a:rPr>
              <a:t>Housing solutions provided to a total of </a:t>
            </a:r>
            <a:r>
              <a:rPr lang="en" sz="1400" b="1">
                <a:solidFill>
                  <a:srgbClr val="000000"/>
                </a:solidFill>
              </a:rPr>
              <a:t>158,833 </a:t>
            </a:r>
            <a:r>
              <a:rPr lang="en" sz="1400">
                <a:solidFill>
                  <a:srgbClr val="000000"/>
                </a:solidFill>
              </a:rPr>
              <a:t>earthquake affected families.  (out of </a:t>
            </a:r>
          </a:p>
          <a:p>
            <a:pPr lvl="0" rtl="0">
              <a:spcBef>
                <a:spcPts val="0"/>
              </a:spcBef>
              <a:buClr>
                <a:schemeClr val="dk1"/>
              </a:buClr>
              <a:buSzPct val="78571"/>
              <a:buFont typeface="Arial"/>
              <a:buNone/>
            </a:pPr>
            <a:r>
              <a:rPr lang="en" sz="1400">
                <a:solidFill>
                  <a:srgbClr val="000000"/>
                </a:solidFill>
              </a:rPr>
              <a:t>Explore alternative technologies (</a:t>
            </a:r>
            <a:r>
              <a:rPr lang="en" sz="1400" i="1">
                <a:solidFill>
                  <a:srgbClr val="000000"/>
                </a:solidFill>
              </a:rPr>
              <a:t>available and accessible in the Haitian context)</a:t>
            </a:r>
            <a:r>
              <a:rPr lang="en" sz="1400">
                <a:solidFill>
                  <a:srgbClr val="000000"/>
                </a:solidFill>
              </a:rPr>
              <a:t> and guide the Government towards more sustainable construction practices. </a:t>
            </a:r>
          </a:p>
          <a:p>
            <a:pPr lvl="0">
              <a:spcBef>
                <a:spcPts val="0"/>
              </a:spcBef>
              <a:buClr>
                <a:schemeClr val="dk1"/>
              </a:buClr>
              <a:buFont typeface="Arial"/>
              <a:buNone/>
            </a:pPr>
            <a:endParaRPr sz="1400">
              <a:solidFill>
                <a:srgbClr val="000000"/>
              </a:solidFill>
            </a:endParaRPr>
          </a:p>
        </p:txBody>
      </p:sp>
      <p:sp>
        <p:nvSpPr>
          <p:cNvPr id="184" name="Shape 184"/>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Return and Rehabilitation</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Shape 189"/>
          <p:cNvPicPr preferRelativeResize="0"/>
          <p:nvPr/>
        </p:nvPicPr>
        <p:blipFill>
          <a:blip r:embed="rId3">
            <a:alphaModFix/>
          </a:blip>
          <a:stretch>
            <a:fillRect/>
          </a:stretch>
        </p:blipFill>
        <p:spPr>
          <a:xfrm>
            <a:off x="717100" y="0"/>
            <a:ext cx="7709788" cy="5143500"/>
          </a:xfrm>
          <a:prstGeom prst="rect">
            <a:avLst/>
          </a:prstGeom>
          <a:noFill/>
          <a:ln>
            <a:noFill/>
          </a:ln>
        </p:spPr>
      </p:pic>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Shape 194"/>
          <p:cNvPicPr preferRelativeResize="0"/>
          <p:nvPr/>
        </p:nvPicPr>
        <p:blipFill>
          <a:blip r:embed="rId3">
            <a:alphaModFix/>
          </a:blip>
          <a:stretch>
            <a:fillRect/>
          </a:stretch>
        </p:blipFill>
        <p:spPr>
          <a:xfrm>
            <a:off x="0" y="0"/>
            <a:ext cx="7727323" cy="5143499"/>
          </a:xfrm>
          <a:prstGeom prst="rect">
            <a:avLst/>
          </a:prstGeom>
          <a:noFill/>
          <a:ln>
            <a:noFill/>
          </a:ln>
        </p:spPr>
      </p:pic>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Shape 199"/>
          <p:cNvPicPr preferRelativeResize="0"/>
          <p:nvPr/>
        </p:nvPicPr>
        <p:blipFill>
          <a:blip r:embed="rId3">
            <a:alphaModFix/>
          </a:blip>
          <a:stretch>
            <a:fillRect/>
          </a:stretch>
        </p:blipFill>
        <p:spPr>
          <a:xfrm>
            <a:off x="1476375" y="247650"/>
            <a:ext cx="6191250" cy="4648200"/>
          </a:xfrm>
          <a:prstGeom prst="rect">
            <a:avLst/>
          </a:prstGeom>
          <a:noFill/>
          <a:ln>
            <a:noFill/>
          </a:ln>
        </p:spPr>
      </p:pic>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Shape 204"/>
          <p:cNvSpPr txBox="1">
            <a:spLocks noGrp="1"/>
          </p:cNvSpPr>
          <p:nvPr>
            <p:ph type="body" idx="1"/>
          </p:nvPr>
        </p:nvSpPr>
        <p:spPr>
          <a:xfrm>
            <a:off x="457200" y="4406309"/>
            <a:ext cx="8229600" cy="519599"/>
          </a:xfrm>
          <a:prstGeom prst="rect">
            <a:avLst/>
          </a:prstGeom>
        </p:spPr>
        <p:txBody>
          <a:bodyPr lIns="91425" tIns="91425" rIns="91425" bIns="91425" anchor="ctr" anchorCtr="0">
            <a:normAutofit lnSpcReduction="10000"/>
          </a:bodyPr>
          <a:lstStyle/>
          <a:p>
            <a:pPr>
              <a:spcBef>
                <a:spcPts val="0"/>
              </a:spcBef>
              <a:buNone/>
            </a:pPr>
            <a:r>
              <a:rPr lang="en"/>
              <a:t>Port-Au-Prince, 2014</a:t>
            </a:r>
          </a:p>
        </p:txBody>
      </p:sp>
      <p:pic>
        <p:nvPicPr>
          <p:cNvPr id="205" name="Shape 205"/>
          <p:cNvPicPr preferRelativeResize="0"/>
          <p:nvPr/>
        </p:nvPicPr>
        <p:blipFill>
          <a:blip r:embed="rId3">
            <a:alphaModFix/>
          </a:blip>
          <a:stretch>
            <a:fillRect/>
          </a:stretch>
        </p:blipFill>
        <p:spPr>
          <a:xfrm>
            <a:off x="0" y="0"/>
            <a:ext cx="8686799" cy="4406300"/>
          </a:xfrm>
          <a:prstGeom prst="rect">
            <a:avLst/>
          </a:prstGeom>
          <a:noFill/>
          <a:ln>
            <a:noFill/>
          </a:ln>
        </p:spPr>
      </p:pic>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body" idx="1"/>
          </p:nvPr>
        </p:nvSpPr>
        <p:spPr>
          <a:xfrm>
            <a:off x="457200" y="4406309"/>
            <a:ext cx="8229600" cy="519599"/>
          </a:xfrm>
          <a:prstGeom prst="rect">
            <a:avLst/>
          </a:prstGeom>
        </p:spPr>
        <p:txBody>
          <a:bodyPr lIns="91425" tIns="91425" rIns="91425" bIns="91425" anchor="ctr" anchorCtr="0">
            <a:normAutofit lnSpcReduction="10000"/>
          </a:bodyPr>
          <a:lstStyle/>
          <a:p>
            <a:pPr>
              <a:spcBef>
                <a:spcPts val="0"/>
              </a:spcBef>
              <a:buNone/>
            </a:pPr>
            <a:r>
              <a:rPr lang="en"/>
              <a:t>There is still no viable enforcement of building codes.</a:t>
            </a:r>
          </a:p>
        </p:txBody>
      </p:sp>
      <p:pic>
        <p:nvPicPr>
          <p:cNvPr id="211" name="Shape 211"/>
          <p:cNvPicPr preferRelativeResize="0"/>
          <p:nvPr/>
        </p:nvPicPr>
        <p:blipFill>
          <a:blip r:embed="rId3">
            <a:alphaModFix/>
          </a:blip>
          <a:stretch>
            <a:fillRect/>
          </a:stretch>
        </p:blipFill>
        <p:spPr>
          <a:xfrm>
            <a:off x="0" y="-104125"/>
            <a:ext cx="8686799" cy="4510425"/>
          </a:xfrm>
          <a:prstGeom prst="rect">
            <a:avLst/>
          </a:prstGeom>
          <a:noFill/>
          <a:ln>
            <a:noFill/>
          </a:ln>
        </p:spPr>
      </p:pic>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body" idx="1"/>
          </p:nvPr>
        </p:nvSpPr>
        <p:spPr>
          <a:xfrm>
            <a:off x="457200" y="4406309"/>
            <a:ext cx="8229600" cy="519599"/>
          </a:xfrm>
          <a:prstGeom prst="rect">
            <a:avLst/>
          </a:prstGeom>
        </p:spPr>
        <p:txBody>
          <a:bodyPr lIns="91425" tIns="91425" rIns="91425" bIns="91425" anchor="ctr" anchorCtr="0">
            <a:normAutofit lnSpcReduction="10000"/>
          </a:bodyPr>
          <a:lstStyle/>
          <a:p>
            <a:pPr>
              <a:spcBef>
                <a:spcPts val="0"/>
              </a:spcBef>
              <a:buNone/>
            </a:pPr>
            <a:r>
              <a:rPr lang="en"/>
              <a:t>Quotes on Transitional Shelters (T-Shelters)</a:t>
            </a:r>
          </a:p>
        </p:txBody>
      </p:sp>
      <p:sp>
        <p:nvSpPr>
          <p:cNvPr id="217" name="Shape 217"/>
          <p:cNvSpPr txBox="1"/>
          <p:nvPr/>
        </p:nvSpPr>
        <p:spPr>
          <a:xfrm>
            <a:off x="0" y="0"/>
            <a:ext cx="8516999" cy="4185600"/>
          </a:xfrm>
          <a:prstGeom prst="rect">
            <a:avLst/>
          </a:prstGeom>
          <a:noFill/>
          <a:ln>
            <a:noFill/>
          </a:ln>
        </p:spPr>
        <p:txBody>
          <a:bodyPr lIns="91425" tIns="91425" rIns="91425" bIns="91425" anchor="ctr" anchorCtr="0">
            <a:normAutofit/>
          </a:bodyPr>
          <a:lstStyle/>
          <a:p>
            <a:pPr lvl="0" rtl="0">
              <a:spcBef>
                <a:spcPts val="0"/>
              </a:spcBef>
              <a:spcAft>
                <a:spcPts val="1100"/>
              </a:spcAft>
              <a:buNone/>
            </a:pPr>
            <a:r>
              <a:rPr lang="en" sz="1200">
                <a:solidFill>
                  <a:schemeClr val="dk1"/>
                </a:solidFill>
                <a:latin typeface="Times New Roman"/>
                <a:ea typeface="Times New Roman"/>
                <a:cs typeface="Times New Roman"/>
                <a:sym typeface="Times New Roman"/>
              </a:rPr>
              <a:t>“Our evaluation also found that international agencies focused on transitional shelters (T-shelters) to the detriment of other more cost-effective and efficient solutions. Despite the early indication that the goals for T-shelter coverage were unrealistic, agencies were too rigid in their plans and were either unable or unwilling to change tack. The NGOs preferred to focus on T-shelters as they were more visible than rental support or repairing homes.</a:t>
            </a:r>
          </a:p>
          <a:p>
            <a:pPr lvl="0" rtl="0">
              <a:spcBef>
                <a:spcPts val="0"/>
              </a:spcBef>
              <a:spcAft>
                <a:spcPts val="1100"/>
              </a:spcAft>
              <a:buNone/>
            </a:pPr>
            <a:r>
              <a:rPr lang="en" sz="1200">
                <a:solidFill>
                  <a:schemeClr val="dk1"/>
                </a:solidFill>
                <a:latin typeface="Times New Roman"/>
                <a:ea typeface="Times New Roman"/>
                <a:cs typeface="Times New Roman"/>
                <a:sym typeface="Times New Roman"/>
              </a:rPr>
              <a:t>The T-shelters themselves varied according to the agency providing them, though most respected the international norms of material that could withstand earthquakes and hurricanes for a minimum of three years. IOM had pledged to build 9,000 temporary shelters, according to Igor Chantefort, administrator of the temporary shelter program. Six thousand had been built by April 2011 and another 1,100 by September.</a:t>
            </a:r>
          </a:p>
          <a:p>
            <a:pPr lvl="0" rtl="0">
              <a:spcBef>
                <a:spcPts val="0"/>
              </a:spcBef>
              <a:spcAft>
                <a:spcPts val="1100"/>
              </a:spcAft>
              <a:buNone/>
            </a:pPr>
            <a:r>
              <a:rPr lang="en" sz="1200">
                <a:solidFill>
                  <a:schemeClr val="dk1"/>
                </a:solidFill>
                <a:latin typeface="Times New Roman"/>
                <a:ea typeface="Times New Roman"/>
                <a:cs typeface="Times New Roman"/>
                <a:sym typeface="Times New Roman"/>
              </a:rPr>
              <a:t>According to the IFRC report, the provision of T-shelters was based more on supply than demand. For instance, the estimated number to be built - 125,000 - was based not on a needs assessment but rather on what shelter agencies had pledged to provide. The evaluation noted that decisions were made by agencies “based on their previous know-how, supposed ease of implementation, outcome control, liability concerns and/or visibility,” but not the actual needs of those affected.”</a:t>
            </a:r>
          </a:p>
          <a:p>
            <a:pPr lvl="0" rtl="0">
              <a:spcBef>
                <a:spcPts val="0"/>
              </a:spcBef>
              <a:buNone/>
            </a:pPr>
            <a:r>
              <a:rPr lang="en" sz="1200" i="1">
                <a:solidFill>
                  <a:schemeClr val="dk1"/>
                </a:solidFill>
                <a:latin typeface="Times New Roman"/>
                <a:ea typeface="Times New Roman"/>
                <a:cs typeface="Times New Roman"/>
                <a:sym typeface="Times New Roman"/>
              </a:rPr>
              <a:t>Ruvens Ely Boyer of Haiti Reporters and editor André Lachance collaborated on this piece as part of the International Center for Journalist’ work with Haitian journalists to produce investigative reports.</a:t>
            </a:r>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spcAft>
                <a:spcPts val="1200"/>
              </a:spcAft>
              <a:buClr>
                <a:schemeClr val="dk1"/>
              </a:buClr>
              <a:buSzPct val="84615"/>
              <a:buFont typeface="Arial"/>
              <a:buNone/>
            </a:pPr>
            <a:r>
              <a:rPr lang="en" sz="1300">
                <a:solidFill>
                  <a:srgbClr val="000000"/>
                </a:solidFill>
                <a:latin typeface="Times New Roman"/>
                <a:ea typeface="Times New Roman"/>
                <a:cs typeface="Times New Roman"/>
                <a:sym typeface="Times New Roman"/>
              </a:rPr>
              <a:t/>
            </a:r>
            <a:br>
              <a:rPr lang="en" sz="1300">
                <a:solidFill>
                  <a:srgbClr val="000000"/>
                </a:solidFill>
                <a:latin typeface="Times New Roman"/>
                <a:ea typeface="Times New Roman"/>
                <a:cs typeface="Times New Roman"/>
                <a:sym typeface="Times New Roman"/>
              </a:rPr>
            </a:br>
            <a:r>
              <a:rPr lang="en" sz="1300">
                <a:solidFill>
                  <a:srgbClr val="000000"/>
                </a:solidFill>
                <a:latin typeface="Times New Roman"/>
                <a:ea typeface="Times New Roman"/>
                <a:cs typeface="Times New Roman"/>
                <a:sym typeface="Times New Roman"/>
              </a:rPr>
              <a:t>About 244 km of streets and roads rehabilitated since October 2011 More than 70 km of irrigation, drainage channels and ditches cleaned. 25,000 m</a:t>
            </a:r>
            <a:r>
              <a:rPr lang="en" sz="1300" baseline="30000">
                <a:solidFill>
                  <a:srgbClr val="000000"/>
                </a:solidFill>
                <a:latin typeface="Times New Roman"/>
                <a:ea typeface="Times New Roman"/>
                <a:cs typeface="Times New Roman"/>
                <a:sym typeface="Times New Roman"/>
              </a:rPr>
              <a:t>3 </a:t>
            </a:r>
            <a:r>
              <a:rPr lang="en" sz="1300">
                <a:solidFill>
                  <a:srgbClr val="000000"/>
                </a:solidFill>
                <a:latin typeface="Times New Roman"/>
                <a:ea typeface="Times New Roman"/>
                <a:cs typeface="Times New Roman"/>
                <a:sym typeface="Times New Roman"/>
              </a:rPr>
              <a:t>of waste and trash removed in 10 major Port-au- Prince ditches by four companies of MINUSTAH’s military engineers, to prevent flooding.</a:t>
            </a:r>
          </a:p>
          <a:p>
            <a:pPr lvl="0" rtl="0">
              <a:spcBef>
                <a:spcPts val="0"/>
              </a:spcBef>
              <a:spcAft>
                <a:spcPts val="1200"/>
              </a:spcAft>
              <a:buClr>
                <a:schemeClr val="dk1"/>
              </a:buClr>
              <a:buSzPct val="84615"/>
              <a:buFont typeface="Arial"/>
              <a:buNone/>
            </a:pPr>
            <a:r>
              <a:rPr lang="en" sz="1300">
                <a:solidFill>
                  <a:srgbClr val="000000"/>
                </a:solidFill>
                <a:latin typeface="Times New Roman"/>
                <a:ea typeface="Times New Roman"/>
                <a:cs typeface="Times New Roman"/>
                <a:sym typeface="Times New Roman"/>
              </a:rPr>
              <a:t>7 multi-purpose centers in some of the most vulnerable communes of the South equipped with solar panels and water purification systems. These centres are used as evacuation locations in the event of a natural disaster.</a:t>
            </a:r>
          </a:p>
          <a:p>
            <a:pPr lvl="0" rtl="0">
              <a:spcBef>
                <a:spcPts val="0"/>
              </a:spcBef>
              <a:spcAft>
                <a:spcPts val="1200"/>
              </a:spcAft>
              <a:buNone/>
            </a:pPr>
            <a:r>
              <a:rPr lang="en" sz="1300">
                <a:solidFill>
                  <a:srgbClr val="000000"/>
                </a:solidFill>
                <a:latin typeface="Times New Roman"/>
                <a:ea typeface="Times New Roman"/>
                <a:cs typeface="Times New Roman"/>
                <a:sym typeface="Times New Roman"/>
              </a:rPr>
              <a:t>36 projects to mitigate flooding risks and improve sanitation in vulnerable neighbourhoods (51,000 Haitians employed, including 30% women).</a:t>
            </a:r>
            <a:br>
              <a:rPr lang="en" sz="1300">
                <a:solidFill>
                  <a:srgbClr val="000000"/>
                </a:solidFill>
                <a:latin typeface="Times New Roman"/>
                <a:ea typeface="Times New Roman"/>
                <a:cs typeface="Times New Roman"/>
                <a:sym typeface="Times New Roman"/>
              </a:rPr>
            </a:br>
            <a:r>
              <a:rPr lang="en" sz="1300">
                <a:solidFill>
                  <a:srgbClr val="000000"/>
                </a:solidFill>
                <a:latin typeface="Times New Roman"/>
                <a:ea typeface="Times New Roman"/>
                <a:cs typeface="Times New Roman"/>
                <a:sym typeface="Times New Roman"/>
              </a:rPr>
              <a:t>1 national and 10 departmental cyclone season contingency plans available.</a:t>
            </a:r>
          </a:p>
          <a:p>
            <a:pPr lvl="0" rtl="0">
              <a:spcBef>
                <a:spcPts val="0"/>
              </a:spcBef>
              <a:spcAft>
                <a:spcPts val="1200"/>
              </a:spcAft>
              <a:buClr>
                <a:schemeClr val="dk1"/>
              </a:buClr>
              <a:buSzPct val="84615"/>
              <a:buFont typeface="Arial"/>
              <a:buNone/>
            </a:pPr>
            <a:r>
              <a:rPr lang="en" sz="1300">
                <a:solidFill>
                  <a:srgbClr val="000000"/>
                </a:solidFill>
                <a:latin typeface="Times New Roman"/>
                <a:ea typeface="Times New Roman"/>
                <a:cs typeface="Times New Roman"/>
                <a:sym typeface="Times New Roman"/>
              </a:rPr>
              <a:t>4 national and 10 departmental cyclone simulation exercises (SIMEx) and first ever Tsunami SIMEx to improve coordination and response.</a:t>
            </a:r>
          </a:p>
          <a:p>
            <a:pPr lvl="0">
              <a:spcBef>
                <a:spcPts val="0"/>
              </a:spcBef>
              <a:spcAft>
                <a:spcPts val="1200"/>
              </a:spcAft>
              <a:buClr>
                <a:schemeClr val="dk1"/>
              </a:buClr>
              <a:buSzPct val="84615"/>
              <a:buFont typeface="Arial"/>
              <a:buNone/>
            </a:pPr>
            <a:r>
              <a:rPr lang="en" sz="1300">
                <a:solidFill>
                  <a:srgbClr val="000000"/>
                </a:solidFill>
                <a:latin typeface="Times New Roman"/>
                <a:ea typeface="Times New Roman"/>
                <a:cs typeface="Times New Roman"/>
                <a:sym typeface="Times New Roman"/>
              </a:rPr>
              <a:t>More than </a:t>
            </a:r>
            <a:r>
              <a:rPr lang="en" sz="1300" b="1">
                <a:solidFill>
                  <a:srgbClr val="000000"/>
                </a:solidFill>
                <a:latin typeface="Times New Roman"/>
                <a:ea typeface="Times New Roman"/>
                <a:cs typeface="Times New Roman"/>
                <a:sym typeface="Times New Roman"/>
              </a:rPr>
              <a:t>4,500 persons</a:t>
            </a:r>
            <a:r>
              <a:rPr lang="en" sz="1300">
                <a:solidFill>
                  <a:srgbClr val="000000"/>
                </a:solidFill>
                <a:latin typeface="Times New Roman"/>
                <a:ea typeface="Times New Roman"/>
                <a:cs typeface="Times New Roman"/>
                <a:sym typeface="Times New Roman"/>
              </a:rPr>
              <a:t> in vulnerable areas trained in disaster preparedness, evacuation and first aid.</a:t>
            </a:r>
          </a:p>
        </p:txBody>
      </p:sp>
      <p:sp>
        <p:nvSpPr>
          <p:cNvPr id="223" name="Shape 223"/>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Disaster Risk Reduction</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Shape 228"/>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Health</a:t>
            </a:r>
          </a:p>
        </p:txBody>
      </p:sp>
      <p:sp>
        <p:nvSpPr>
          <p:cNvPr id="229" name="Shape 229"/>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spcAft>
                <a:spcPts val="1200"/>
              </a:spcAft>
              <a:buClr>
                <a:schemeClr val="dk1"/>
              </a:buClr>
              <a:buSzPct val="68750"/>
              <a:buFont typeface="Arial"/>
              <a:buNone/>
            </a:pPr>
            <a:r>
              <a:rPr lang="en" sz="1600">
                <a:solidFill>
                  <a:schemeClr val="dk1"/>
                </a:solidFill>
              </a:rPr>
              <a:t>- The Government, the UN and a coalition of partners led a nationwide vaccination campaign, resulting in nearly 3 million children under 10 years vaccinated against polio, measles and rubella.</a:t>
            </a:r>
          </a:p>
          <a:p>
            <a:pPr lvl="0" rtl="0">
              <a:spcBef>
                <a:spcPts val="0"/>
              </a:spcBef>
              <a:spcAft>
                <a:spcPts val="1200"/>
              </a:spcAft>
              <a:buClr>
                <a:schemeClr val="dk1"/>
              </a:buClr>
              <a:buSzPct val="68750"/>
              <a:buFont typeface="Arial"/>
              <a:buNone/>
            </a:pPr>
            <a:r>
              <a:rPr lang="en" sz="1600">
                <a:solidFill>
                  <a:schemeClr val="dk1"/>
                </a:solidFill>
              </a:rPr>
              <a:t>- The acute malnutrition rate for children under 5 years old went from 9% in 2006 to 5.1% in 2012. (Please compare the physiological differences of acute and regular malnutrition)</a:t>
            </a:r>
          </a:p>
          <a:p>
            <a:pPr lvl="0" rtl="0">
              <a:spcBef>
                <a:spcPts val="0"/>
              </a:spcBef>
              <a:spcAft>
                <a:spcPts val="1200"/>
              </a:spcAft>
              <a:buClr>
                <a:schemeClr val="dk1"/>
              </a:buClr>
              <a:buSzPct val="68750"/>
              <a:buFont typeface="Arial"/>
              <a:buNone/>
            </a:pPr>
            <a:r>
              <a:rPr lang="en" sz="1600">
                <a:solidFill>
                  <a:schemeClr val="dk1"/>
                </a:solidFill>
              </a:rPr>
              <a:t>- More than 360,000 Haitians benefited from programs to prevent and treat moderate acute malnutrition, with support from the Ministry of Health and the UN. (They handed out food)</a:t>
            </a:r>
          </a:p>
          <a:p>
            <a:pPr lvl="0" rtl="0">
              <a:spcBef>
                <a:spcPts val="0"/>
              </a:spcBef>
              <a:spcAft>
                <a:spcPts val="1200"/>
              </a:spcAft>
              <a:buClr>
                <a:schemeClr val="dk1"/>
              </a:buClr>
              <a:buSzPct val="68750"/>
              <a:buFont typeface="Arial"/>
              <a:buNone/>
            </a:pPr>
            <a:r>
              <a:rPr lang="en" sz="1600">
                <a:solidFill>
                  <a:schemeClr val="dk1"/>
                </a:solidFill>
              </a:rPr>
              <a:t>- At the end of 2012, the country-wide cholera case fatality rate was 1.2%, down from a high of 2.4% in November 2010.</a:t>
            </a:r>
            <a:r>
              <a:rPr lang="en" sz="1600" baseline="30000">
                <a:solidFill>
                  <a:schemeClr val="dk1"/>
                </a:solidFill>
              </a:rPr>
              <a:t> </a:t>
            </a:r>
          </a:p>
          <a:p>
            <a:pPr lvl="0" rtl="0">
              <a:spcBef>
                <a:spcPts val="0"/>
              </a:spcBef>
              <a:spcAft>
                <a:spcPts val="1200"/>
              </a:spcAft>
              <a:buClr>
                <a:schemeClr val="dk1"/>
              </a:buClr>
              <a:buFont typeface="Arial"/>
              <a:buNone/>
            </a:pPr>
            <a:endParaRPr sz="1200">
              <a:solidFill>
                <a:schemeClr val="dk1"/>
              </a:solidFill>
              <a:latin typeface="Times New Roman"/>
              <a:ea typeface="Times New Roman"/>
              <a:cs typeface="Times New Roman"/>
              <a:sym typeface="Times New Roman"/>
            </a:endParaRPr>
          </a:p>
          <a:p>
            <a:pPr>
              <a:spcBef>
                <a:spcPts val="0"/>
              </a:spcBef>
              <a:buNone/>
            </a:pPr>
            <a:endParaRP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Health</a:t>
            </a:r>
          </a:p>
        </p:txBody>
      </p:sp>
      <p:sp>
        <p:nvSpPr>
          <p:cNvPr id="235" name="Shape 235"/>
          <p:cNvSpPr txBox="1">
            <a:spLocks noGrp="1"/>
          </p:cNvSpPr>
          <p:nvPr>
            <p:ph type="body" idx="1"/>
          </p:nvPr>
        </p:nvSpPr>
        <p:spPr>
          <a:xfrm>
            <a:off x="381000" y="1460499"/>
            <a:ext cx="8229600" cy="3465299"/>
          </a:xfrm>
          <a:prstGeom prst="rect">
            <a:avLst/>
          </a:prstGeom>
        </p:spPr>
        <p:txBody>
          <a:bodyPr lIns="91425" tIns="91425" rIns="91425" bIns="91425" anchor="t" anchorCtr="0">
            <a:normAutofit/>
          </a:bodyPr>
          <a:lstStyle/>
          <a:p>
            <a:pPr lvl="0" rtl="0">
              <a:spcBef>
                <a:spcPts val="0"/>
              </a:spcBef>
              <a:spcAft>
                <a:spcPts val="1200"/>
              </a:spcAft>
              <a:buClr>
                <a:schemeClr val="dk1"/>
              </a:buClr>
              <a:buSzPct val="68750"/>
              <a:buFont typeface="Arial"/>
              <a:buNone/>
            </a:pPr>
            <a:r>
              <a:rPr lang="en" sz="1600">
                <a:solidFill>
                  <a:schemeClr val="dk1"/>
                </a:solidFill>
                <a:latin typeface="Times New Roman"/>
                <a:ea typeface="Times New Roman"/>
                <a:cs typeface="Times New Roman"/>
                <a:sym typeface="Times New Roman"/>
              </a:rPr>
              <a:t>- 10-year plan on the elimination of cholera in Haiti finalized by the Ministry of Health and the National Potable Water and Sanitation Directorate (DINEPA), with UN technical assistance.</a:t>
            </a:r>
          </a:p>
          <a:p>
            <a:pPr lvl="0" rtl="0">
              <a:spcBef>
                <a:spcPts val="0"/>
              </a:spcBef>
              <a:spcAft>
                <a:spcPts val="1200"/>
              </a:spcAft>
              <a:buClr>
                <a:schemeClr val="dk1"/>
              </a:buClr>
              <a:buSzPct val="68750"/>
              <a:buFont typeface="Arial"/>
              <a:buNone/>
            </a:pPr>
            <a:r>
              <a:rPr lang="en" sz="1600">
                <a:solidFill>
                  <a:schemeClr val="dk1"/>
                </a:solidFill>
                <a:latin typeface="Times New Roman"/>
                <a:ea typeface="Times New Roman"/>
                <a:cs typeface="Times New Roman"/>
                <a:sym typeface="Times New Roman"/>
              </a:rPr>
              <a:t>- HIV infections were reduced by 50% from 2008 to 2012.</a:t>
            </a:r>
          </a:p>
          <a:p>
            <a:pPr lvl="0" rtl="0">
              <a:spcBef>
                <a:spcPts val="0"/>
              </a:spcBef>
              <a:spcAft>
                <a:spcPts val="1200"/>
              </a:spcAft>
              <a:buClr>
                <a:schemeClr val="dk1"/>
              </a:buClr>
              <a:buSzPct val="68750"/>
              <a:buFont typeface="Arial"/>
              <a:buNone/>
            </a:pPr>
            <a:r>
              <a:rPr lang="en" sz="1600">
                <a:solidFill>
                  <a:schemeClr val="dk1"/>
                </a:solidFill>
                <a:latin typeface="Times New Roman"/>
                <a:ea typeface="Times New Roman"/>
                <a:cs typeface="Times New Roman"/>
                <a:sym typeface="Times New Roman"/>
              </a:rPr>
              <a:t>- The number of people on antiretroviral drugs over the last 4 years increased by 200%.</a:t>
            </a:r>
            <a:r>
              <a:rPr lang="en" sz="1600" baseline="30000">
                <a:solidFill>
                  <a:schemeClr val="dk1"/>
                </a:solidFill>
                <a:latin typeface="Times New Roman"/>
                <a:ea typeface="Times New Roman"/>
                <a:cs typeface="Times New Roman"/>
                <a:sym typeface="Times New Roman"/>
              </a:rPr>
              <a:t> </a:t>
            </a:r>
          </a:p>
          <a:p>
            <a:pPr lvl="0" rtl="0">
              <a:spcBef>
                <a:spcPts val="0"/>
              </a:spcBef>
              <a:spcAft>
                <a:spcPts val="1200"/>
              </a:spcAft>
              <a:buClr>
                <a:schemeClr val="dk1"/>
              </a:buClr>
              <a:buSzPct val="68750"/>
              <a:buFont typeface="Arial"/>
              <a:buNone/>
            </a:pPr>
            <a:r>
              <a:rPr lang="en" sz="1600">
                <a:solidFill>
                  <a:schemeClr val="dk1"/>
                </a:solidFill>
                <a:latin typeface="Times New Roman"/>
                <a:ea typeface="Times New Roman"/>
                <a:cs typeface="Times New Roman"/>
                <a:sym typeface="Times New Roman"/>
              </a:rPr>
              <a:t>- More than 70% of tuberculosis patients were cured in 2012, with support from the Global Fund to fight Aids, Tuberculosis and Malaria. Activities supported by this Fund are implemented by the Government of Haiti, the Haitian Red Cross and several NGO partners.</a:t>
            </a:r>
          </a:p>
          <a:p>
            <a:pPr lvl="0">
              <a:spcBef>
                <a:spcPts val="0"/>
              </a:spcBef>
              <a:spcAft>
                <a:spcPts val="1200"/>
              </a:spcAft>
              <a:buClr>
                <a:schemeClr val="dk1"/>
              </a:buClr>
              <a:buSzPct val="68750"/>
              <a:buFont typeface="Arial"/>
              <a:buNone/>
            </a:pPr>
            <a:r>
              <a:rPr lang="en" sz="1600">
                <a:solidFill>
                  <a:schemeClr val="dk1"/>
                </a:solidFill>
                <a:latin typeface="Times New Roman"/>
                <a:ea typeface="Times New Roman"/>
                <a:cs typeface="Times New Roman"/>
                <a:sym typeface="Times New Roman"/>
              </a:rPr>
              <a:t>- More than 62,000 children under five received long lasting insecticide Nets in four of the most endemic departments. </a:t>
            </a: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Shape 240"/>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Health</a:t>
            </a:r>
          </a:p>
        </p:txBody>
      </p:sp>
      <p:sp>
        <p:nvSpPr>
          <p:cNvPr id="241" name="Shape 241"/>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spcAft>
                <a:spcPts val="1200"/>
              </a:spcAft>
              <a:buClr>
                <a:schemeClr val="dk1"/>
              </a:buClr>
              <a:buSzPct val="78571"/>
              <a:buFont typeface="Arial"/>
              <a:buNone/>
            </a:pPr>
            <a:r>
              <a:rPr lang="en" sz="1400">
                <a:solidFill>
                  <a:schemeClr val="dk1"/>
                </a:solidFill>
              </a:rPr>
              <a:t>- Four maternity clinics are now operational in the Port- au-Prince area, in the Artibonite and in the South-East departments, providing emergency neonatal obstetrics care, advice on family planning and prevention of mother-to-child transmission services. Such services were also introduced in 11 additional health facilities throughout the country, covering more than 18,300 pregnant women.</a:t>
            </a:r>
          </a:p>
          <a:p>
            <a:pPr lvl="0" rtl="0">
              <a:spcBef>
                <a:spcPts val="0"/>
              </a:spcBef>
              <a:spcAft>
                <a:spcPts val="1200"/>
              </a:spcAft>
              <a:buClr>
                <a:schemeClr val="dk1"/>
              </a:buClr>
              <a:buSzPct val="78571"/>
              <a:buFont typeface="Arial"/>
              <a:buNone/>
            </a:pPr>
            <a:r>
              <a:rPr lang="en" sz="1400">
                <a:solidFill>
                  <a:schemeClr val="dk1"/>
                </a:solidFill>
              </a:rPr>
              <a:t>- Awareness-raising campaign on sexual and reproductive health reached more than 20,000 youths in the Nippes and South-East Departments.</a:t>
            </a:r>
          </a:p>
          <a:p>
            <a:pPr lvl="0" rtl="0">
              <a:spcBef>
                <a:spcPts val="0"/>
              </a:spcBef>
              <a:spcAft>
                <a:spcPts val="1200"/>
              </a:spcAft>
              <a:buClr>
                <a:schemeClr val="dk1"/>
              </a:buClr>
              <a:buSzPct val="78571"/>
              <a:buFont typeface="Arial"/>
              <a:buNone/>
            </a:pPr>
            <a:r>
              <a:rPr lang="en" sz="1400">
                <a:solidFill>
                  <a:schemeClr val="dk1"/>
                </a:solidFill>
              </a:rPr>
              <a:t>- In 2012, more than 47,000 Haitians living in camps received preventive health information on water borne diseases, malaria, dengue, Tb/HIV and reproductive health in the Port-au-Prince metropolitan area.</a:t>
            </a:r>
          </a:p>
          <a:p>
            <a:pPr lvl="0" rtl="0">
              <a:spcBef>
                <a:spcPts val="0"/>
              </a:spcBef>
              <a:buClr>
                <a:schemeClr val="dk1"/>
              </a:buClr>
              <a:buSzPct val="78571"/>
              <a:buFont typeface="Arial"/>
              <a:buNone/>
            </a:pPr>
            <a:r>
              <a:rPr lang="en" sz="1400">
                <a:solidFill>
                  <a:schemeClr val="dk1"/>
                </a:solidFill>
              </a:rPr>
              <a:t>- Innovations such as “Kangeroo Care” showcase the merits of wrapping premature malnourished babies to their mothers chests.</a:t>
            </a:r>
          </a:p>
          <a:p>
            <a:pPr>
              <a:spcBef>
                <a:spcPts val="0"/>
              </a:spcBef>
              <a:buNone/>
            </a:pPr>
            <a:endParaRPr sz="1400"/>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Shape 246"/>
          <p:cNvPicPr preferRelativeResize="0"/>
          <p:nvPr/>
        </p:nvPicPr>
        <p:blipFill>
          <a:blip r:embed="rId3">
            <a:alphaModFix/>
          </a:blip>
          <a:stretch>
            <a:fillRect/>
          </a:stretch>
        </p:blipFill>
        <p:spPr>
          <a:xfrm>
            <a:off x="0" y="1291612"/>
            <a:ext cx="4419600" cy="3114675"/>
          </a:xfrm>
          <a:prstGeom prst="rect">
            <a:avLst/>
          </a:prstGeom>
          <a:noFill/>
          <a:ln>
            <a:noFill/>
          </a:ln>
        </p:spPr>
      </p:pic>
      <p:sp>
        <p:nvSpPr>
          <p:cNvPr id="247" name="Shape 247"/>
          <p:cNvSpPr txBox="1">
            <a:spLocks noGrp="1"/>
          </p:cNvSpPr>
          <p:nvPr>
            <p:ph type="body" idx="1"/>
          </p:nvPr>
        </p:nvSpPr>
        <p:spPr>
          <a:xfrm>
            <a:off x="457200" y="4406309"/>
            <a:ext cx="8229600" cy="519599"/>
          </a:xfrm>
          <a:prstGeom prst="rect">
            <a:avLst/>
          </a:prstGeom>
        </p:spPr>
        <p:txBody>
          <a:bodyPr lIns="91425" tIns="91425" rIns="91425" bIns="91425" anchor="ctr" anchorCtr="0">
            <a:normAutofit lnSpcReduction="10000"/>
          </a:bodyPr>
          <a:lstStyle/>
          <a:p>
            <a:pPr>
              <a:spcBef>
                <a:spcPts val="0"/>
              </a:spcBef>
              <a:buNone/>
            </a:pPr>
            <a:r>
              <a:rPr lang="en" dirty="0" smtClean="0"/>
              <a:t>9</a:t>
            </a:r>
            <a:r>
              <a:rPr lang="en" dirty="0" smtClean="0"/>
              <a:t>,000 </a:t>
            </a:r>
            <a:r>
              <a:rPr lang="en" dirty="0"/>
              <a:t>Haitians are dead and over </a:t>
            </a:r>
            <a:r>
              <a:rPr lang="en" dirty="0" smtClean="0"/>
              <a:t>900,000 </a:t>
            </a:r>
            <a:r>
              <a:rPr lang="en" dirty="0"/>
              <a:t>were infected</a:t>
            </a:r>
          </a:p>
        </p:txBody>
      </p:sp>
      <p:pic>
        <p:nvPicPr>
          <p:cNvPr id="248" name="Shape 248"/>
          <p:cNvPicPr preferRelativeResize="0"/>
          <p:nvPr/>
        </p:nvPicPr>
        <p:blipFill>
          <a:blip r:embed="rId4">
            <a:alphaModFix/>
          </a:blip>
          <a:stretch>
            <a:fillRect/>
          </a:stretch>
        </p:blipFill>
        <p:spPr>
          <a:xfrm>
            <a:off x="4419600" y="943612"/>
            <a:ext cx="4686300" cy="3514725"/>
          </a:xfrm>
          <a:prstGeom prst="rect">
            <a:avLst/>
          </a:prstGeom>
          <a:noFill/>
          <a:ln>
            <a:noFill/>
          </a:ln>
        </p:spPr>
      </p:pic>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Shape 253"/>
          <p:cNvPicPr preferRelativeResize="0"/>
          <p:nvPr/>
        </p:nvPicPr>
        <p:blipFill>
          <a:blip r:embed="rId3">
            <a:alphaModFix/>
          </a:blip>
          <a:stretch>
            <a:fillRect/>
          </a:stretch>
        </p:blipFill>
        <p:spPr>
          <a:xfrm>
            <a:off x="0" y="-9226"/>
            <a:ext cx="9003950" cy="5082875"/>
          </a:xfrm>
          <a:prstGeom prst="rect">
            <a:avLst/>
          </a:prstGeom>
          <a:noFill/>
          <a:ln>
            <a:noFill/>
          </a:ln>
        </p:spPr>
      </p:pic>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Shape 258"/>
          <p:cNvPicPr preferRelativeResize="0"/>
          <p:nvPr/>
        </p:nvPicPr>
        <p:blipFill>
          <a:blip r:embed="rId3">
            <a:alphaModFix/>
          </a:blip>
          <a:stretch>
            <a:fillRect/>
          </a:stretch>
        </p:blipFill>
        <p:spPr>
          <a:xfrm>
            <a:off x="-95250" y="-56275"/>
            <a:ext cx="9144000" cy="5148779"/>
          </a:xfrm>
          <a:prstGeom prst="rect">
            <a:avLst/>
          </a:prstGeom>
          <a:noFill/>
          <a:ln>
            <a:noFill/>
          </a:ln>
        </p:spPr>
      </p:pic>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Shape 263"/>
          <p:cNvSpPr txBox="1">
            <a:spLocks noGrp="1"/>
          </p:cNvSpPr>
          <p:nvPr>
            <p:ph type="body" idx="1"/>
          </p:nvPr>
        </p:nvSpPr>
        <p:spPr>
          <a:xfrm>
            <a:off x="457200" y="4406309"/>
            <a:ext cx="8229600" cy="519599"/>
          </a:xfrm>
          <a:prstGeom prst="rect">
            <a:avLst/>
          </a:prstGeom>
        </p:spPr>
        <p:txBody>
          <a:bodyPr lIns="91425" tIns="91425" rIns="91425" bIns="91425" anchor="ctr" anchorCtr="0">
            <a:normAutofit/>
          </a:bodyPr>
          <a:lstStyle/>
          <a:p>
            <a:pPr>
              <a:spcBef>
                <a:spcPts val="0"/>
              </a:spcBef>
              <a:buNone/>
            </a:pPr>
            <a:r>
              <a:rPr lang="en" sz="1400"/>
              <a:t>Cholera bacterium samples have been linked to Nepalese MINUSTA contingent.</a:t>
            </a:r>
          </a:p>
        </p:txBody>
      </p:sp>
      <p:pic>
        <p:nvPicPr>
          <p:cNvPr id="264" name="Shape 264"/>
          <p:cNvPicPr preferRelativeResize="0"/>
          <p:nvPr/>
        </p:nvPicPr>
        <p:blipFill>
          <a:blip r:embed="rId3">
            <a:alphaModFix/>
          </a:blip>
          <a:stretch>
            <a:fillRect/>
          </a:stretch>
        </p:blipFill>
        <p:spPr>
          <a:xfrm>
            <a:off x="1433524" y="485775"/>
            <a:ext cx="5898689" cy="3920524"/>
          </a:xfrm>
          <a:prstGeom prst="rect">
            <a:avLst/>
          </a:prstGeom>
          <a:noFill/>
          <a:ln>
            <a:noFill/>
          </a:ln>
        </p:spPr>
      </p:pic>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Shape 269"/>
          <p:cNvPicPr preferRelativeResize="0"/>
          <p:nvPr/>
        </p:nvPicPr>
        <p:blipFill>
          <a:blip r:embed="rId3">
            <a:alphaModFix/>
          </a:blip>
          <a:stretch>
            <a:fillRect/>
          </a:stretch>
        </p:blipFill>
        <p:spPr>
          <a:xfrm>
            <a:off x="1476375" y="180975"/>
            <a:ext cx="6191250" cy="4781550"/>
          </a:xfrm>
          <a:prstGeom prst="rect">
            <a:avLst/>
          </a:prstGeom>
          <a:noFill/>
          <a:ln>
            <a:noFill/>
          </a:ln>
        </p:spPr>
      </p:pic>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Shape 274"/>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sz="4000"/>
              <a:t>Cholera Prevention &amp; Response</a:t>
            </a:r>
          </a:p>
        </p:txBody>
      </p:sp>
      <p:sp>
        <p:nvSpPr>
          <p:cNvPr id="275" name="Shape 275"/>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buNone/>
            </a:pPr>
            <a:r>
              <a:rPr lang="en" i="1"/>
              <a:t>What the UN fact sheet says</a:t>
            </a:r>
            <a:r>
              <a:rPr lang="en"/>
              <a:t>:</a:t>
            </a:r>
          </a:p>
          <a:p>
            <a:pPr lvl="0" rtl="0">
              <a:spcBef>
                <a:spcPts val="0"/>
              </a:spcBef>
              <a:buNone/>
            </a:pPr>
            <a:endParaRPr sz="1400">
              <a:solidFill>
                <a:schemeClr val="dk1"/>
              </a:solidFill>
            </a:endParaRPr>
          </a:p>
          <a:p>
            <a:pPr lvl="0" rtl="0">
              <a:spcBef>
                <a:spcPts val="0"/>
              </a:spcBef>
              <a:buNone/>
            </a:pPr>
            <a:r>
              <a:rPr lang="en" sz="1400">
                <a:solidFill>
                  <a:schemeClr val="dk1"/>
                </a:solidFill>
              </a:rPr>
              <a:t>-At the end of 2012, the country-wide cholera case fatality rate was 1.2%, down from a high of 2.4% in November 2010.</a:t>
            </a:r>
            <a:r>
              <a:rPr lang="en" sz="1400" baseline="30000">
                <a:solidFill>
                  <a:schemeClr val="dk1"/>
                </a:solidFill>
              </a:rPr>
              <a:t> </a:t>
            </a:r>
          </a:p>
          <a:p>
            <a:pPr lvl="0" rtl="0">
              <a:spcBef>
                <a:spcPts val="0"/>
              </a:spcBef>
              <a:buNone/>
            </a:pPr>
            <a:r>
              <a:rPr lang="en" sz="1400"/>
              <a:t>-Trainings on Cholera to community health and sanitation agents.</a:t>
            </a:r>
          </a:p>
          <a:p>
            <a:pPr lvl="0" rtl="0">
              <a:spcBef>
                <a:spcPts val="0"/>
              </a:spcBef>
              <a:buNone/>
            </a:pPr>
            <a:r>
              <a:rPr lang="en" sz="1400"/>
              <a:t>-The UN spent USD 118 million spent to respond to the epidemic since its outbreak.</a:t>
            </a:r>
          </a:p>
          <a:p>
            <a:pPr lvl="0" rtl="0">
              <a:spcBef>
                <a:spcPts val="0"/>
              </a:spcBef>
              <a:buNone/>
            </a:pPr>
            <a:r>
              <a:rPr lang="en" sz="1400"/>
              <a:t>-Early warning system managed by the ministry of public health is functional.</a:t>
            </a:r>
          </a:p>
          <a:p>
            <a:pPr lvl="0" rtl="0">
              <a:spcBef>
                <a:spcPts val="0"/>
              </a:spcBef>
              <a:buNone/>
            </a:pPr>
            <a:endParaRPr sz="1400"/>
          </a:p>
          <a:p>
            <a:pPr>
              <a:spcBef>
                <a:spcPts val="0"/>
              </a:spcBef>
              <a:buNone/>
            </a:pPr>
            <a:r>
              <a:rPr lang="en" sz="1800"/>
              <a:t>However, there was a lawsuit in 2013 against the U.N.</a:t>
            </a:r>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Shape 280"/>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sz="4000"/>
              <a:t>Humanitarian Action</a:t>
            </a:r>
          </a:p>
        </p:txBody>
      </p:sp>
      <p:sp>
        <p:nvSpPr>
          <p:cNvPr id="281" name="Shape 281"/>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buClr>
                <a:schemeClr val="dk1"/>
              </a:buClr>
              <a:buSzPct val="36666"/>
              <a:buFont typeface="Arial"/>
              <a:buNone/>
            </a:pPr>
            <a:r>
              <a:rPr lang="en"/>
              <a:t>What the UN fact sheet says:</a:t>
            </a:r>
          </a:p>
          <a:p>
            <a:pPr lvl="0" rtl="0">
              <a:spcBef>
                <a:spcPts val="0"/>
              </a:spcBef>
              <a:buNone/>
            </a:pPr>
            <a:endParaRPr sz="1800"/>
          </a:p>
          <a:p>
            <a:pPr lvl="0" rtl="0">
              <a:spcBef>
                <a:spcPts val="0"/>
              </a:spcBef>
              <a:buNone/>
            </a:pPr>
            <a:r>
              <a:rPr lang="en" sz="1800"/>
              <a:t>- Camp population decreased by 77% over the last two years.</a:t>
            </a:r>
          </a:p>
          <a:p>
            <a:pPr lvl="0" rtl="0">
              <a:spcBef>
                <a:spcPts val="0"/>
              </a:spcBef>
              <a:buNone/>
            </a:pPr>
            <a:r>
              <a:rPr lang="en" sz="1800"/>
              <a:t>- With storm ISAAC/Hurricane Sandy, the U.N. distributed hygiene kits and provided food and emergency repairs of water network.</a:t>
            </a:r>
          </a:p>
          <a:p>
            <a:pPr lvl="0" rtl="0">
              <a:spcBef>
                <a:spcPts val="0"/>
              </a:spcBef>
              <a:buNone/>
            </a:pPr>
            <a:r>
              <a:rPr lang="en" sz="1800"/>
              <a:t>- Shortfalls in humanitarian funding reduces response capacities to meet existing humanitarian needs</a:t>
            </a:r>
          </a:p>
          <a:p>
            <a:pPr lvl="0" rtl="0">
              <a:spcBef>
                <a:spcPts val="0"/>
              </a:spcBef>
              <a:buNone/>
            </a:pPr>
            <a:r>
              <a:rPr lang="en" sz="1800"/>
              <a:t>-Help Haiti to be prepared with Cyclone and Tsunami by simulation exercise.</a:t>
            </a:r>
          </a:p>
          <a:p>
            <a:pPr>
              <a:spcBef>
                <a:spcPts val="0"/>
              </a:spcBef>
              <a:buNone/>
            </a:pPr>
            <a:endParaRPr sz="2400"/>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Shape 286"/>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sz="4000"/>
              <a:t>Employment and Job Creation</a:t>
            </a:r>
          </a:p>
        </p:txBody>
      </p:sp>
      <p:sp>
        <p:nvSpPr>
          <p:cNvPr id="287" name="Shape 287"/>
          <p:cNvSpPr txBox="1">
            <a:spLocks noGrp="1"/>
          </p:cNvSpPr>
          <p:nvPr>
            <p:ph type="body" idx="1"/>
          </p:nvPr>
        </p:nvSpPr>
        <p:spPr>
          <a:xfrm>
            <a:off x="457200" y="1460499"/>
            <a:ext cx="8229600" cy="3465299"/>
          </a:xfrm>
          <a:prstGeom prst="rect">
            <a:avLst/>
          </a:prstGeom>
        </p:spPr>
        <p:txBody>
          <a:bodyPr lIns="91425" tIns="91425" rIns="91425" bIns="91425" anchor="t" anchorCtr="0">
            <a:normAutofit/>
          </a:bodyPr>
          <a:lstStyle/>
          <a:p>
            <a:pPr lvl="0" rtl="0">
              <a:spcBef>
                <a:spcPts val="0"/>
              </a:spcBef>
              <a:buClr>
                <a:schemeClr val="dk1"/>
              </a:buClr>
              <a:buSzPct val="36666"/>
              <a:buFont typeface="Arial"/>
              <a:buNone/>
            </a:pPr>
            <a:r>
              <a:rPr lang="en"/>
              <a:t>What the UN fact sheet says:</a:t>
            </a:r>
          </a:p>
          <a:p>
            <a:pPr lvl="0" rtl="0">
              <a:spcBef>
                <a:spcPts val="0"/>
              </a:spcBef>
              <a:buNone/>
            </a:pPr>
            <a:endParaRPr sz="1800"/>
          </a:p>
          <a:p>
            <a:pPr lvl="0" rtl="0">
              <a:spcBef>
                <a:spcPts val="0"/>
              </a:spcBef>
              <a:buNone/>
            </a:pPr>
            <a:r>
              <a:rPr lang="en" sz="1800"/>
              <a:t>-High unemployment rates of approximately 40% with low economic growth.</a:t>
            </a:r>
          </a:p>
          <a:p>
            <a:pPr lvl="0" rtl="0">
              <a:spcBef>
                <a:spcPts val="0"/>
              </a:spcBef>
              <a:buNone/>
            </a:pPr>
            <a:r>
              <a:rPr lang="en" sz="1800"/>
              <a:t>-Hundreds of Haitians were trained on small business management. </a:t>
            </a:r>
          </a:p>
          <a:p>
            <a:pPr lvl="0" rtl="0">
              <a:spcBef>
                <a:spcPts val="0"/>
              </a:spcBef>
              <a:buNone/>
            </a:pPr>
            <a:r>
              <a:rPr lang="en" sz="1800"/>
              <a:t>-U.N. purchases local food to support local farmers as well as to stimulate economy.</a:t>
            </a:r>
          </a:p>
          <a:p>
            <a:pPr>
              <a:spcBef>
                <a:spcPts val="0"/>
              </a:spcBef>
              <a:buNone/>
            </a:pPr>
            <a:r>
              <a:rPr lang="en" sz="1800"/>
              <a:t>-Temporary jobs were created after the earthquake in 2010 with rehabilitation of small infrastructure.</a:t>
            </a:r>
          </a:p>
        </p:txBody>
      </p:sp>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Shape 292"/>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The Caracol Industrial Park</a:t>
            </a:r>
          </a:p>
        </p:txBody>
      </p:sp>
      <p:sp>
        <p:nvSpPr>
          <p:cNvPr id="293" name="Shape 293"/>
          <p:cNvSpPr txBox="1">
            <a:spLocks noGrp="1"/>
          </p:cNvSpPr>
          <p:nvPr>
            <p:ph type="body" idx="1"/>
          </p:nvPr>
        </p:nvSpPr>
        <p:spPr>
          <a:xfrm>
            <a:off x="457200" y="1460499"/>
            <a:ext cx="8229600" cy="3465299"/>
          </a:xfrm>
          <a:prstGeom prst="rect">
            <a:avLst/>
          </a:prstGeom>
        </p:spPr>
        <p:txBody>
          <a:bodyPr lIns="91425" tIns="91425" rIns="91425" bIns="91425" anchor="t" anchorCtr="0">
            <a:noAutofit/>
          </a:bodyPr>
          <a:lstStyle/>
          <a:p>
            <a:pPr lvl="0" rtl="0">
              <a:spcBef>
                <a:spcPts val="0"/>
              </a:spcBef>
              <a:buNone/>
            </a:pPr>
            <a:r>
              <a:rPr lang="en" sz="1500" dirty="0" smtClean="0">
                <a:solidFill>
                  <a:schemeClr val="tx1"/>
                </a:solidFill>
                <a:latin typeface="Times New Roman" panose="02020603050405020304" pitchFamily="18" charset="0"/>
                <a:cs typeface="Times New Roman" panose="02020603050405020304" pitchFamily="18" charset="0"/>
              </a:rPr>
              <a:t>In </a:t>
            </a:r>
            <a:r>
              <a:rPr lang="en" sz="1500" dirty="0">
                <a:solidFill>
                  <a:schemeClr val="tx1"/>
                </a:solidFill>
                <a:latin typeface="Times New Roman" panose="02020603050405020304" pitchFamily="18" charset="0"/>
                <a:cs typeface="Times New Roman" panose="02020603050405020304" pitchFamily="18" charset="0"/>
              </a:rPr>
              <a:t>2012 the </a:t>
            </a:r>
            <a:r>
              <a:rPr lang="en" sz="1500" b="1" dirty="0">
                <a:solidFill>
                  <a:schemeClr val="tx1"/>
                </a:solidFill>
                <a:latin typeface="Times New Roman" panose="02020603050405020304" pitchFamily="18" charset="0"/>
                <a:cs typeface="Times New Roman" panose="02020603050405020304" pitchFamily="18" charset="0"/>
              </a:rPr>
              <a:t>Caracol Industrial Park </a:t>
            </a:r>
            <a:r>
              <a:rPr lang="en" sz="1500" dirty="0">
                <a:solidFill>
                  <a:schemeClr val="tx1"/>
                </a:solidFill>
                <a:latin typeface="Times New Roman" panose="02020603050405020304" pitchFamily="18" charset="0"/>
                <a:cs typeface="Times New Roman" panose="02020603050405020304" pitchFamily="18" charset="0"/>
              </a:rPr>
              <a:t>was built on a square mile, 600 acre, 246 hectare, site near Carocol. </a:t>
            </a:r>
          </a:p>
          <a:p>
            <a:pPr lvl="0" rtl="0">
              <a:spcBef>
                <a:spcPts val="0"/>
              </a:spcBef>
              <a:buClr>
                <a:schemeClr val="dk1"/>
              </a:buClr>
              <a:buSzPct val="84615"/>
              <a:buFont typeface="Arial"/>
              <a:buNone/>
            </a:pPr>
            <a:r>
              <a:rPr lang="en" sz="1500" dirty="0">
                <a:solidFill>
                  <a:schemeClr val="tx1"/>
                </a:solidFill>
                <a:latin typeface="Times New Roman" panose="02020603050405020304" pitchFamily="18" charset="0"/>
                <a:cs typeface="Times New Roman" panose="02020603050405020304" pitchFamily="18" charset="0"/>
              </a:rPr>
              <a:t>The $300 million project, which includes a 10-megawatt power plant, road, a water-treatment plant, worker housing in neighboring communities, and development of a port in nearby Fort-Liberté, was built with hurricane relief funds, a loan from the </a:t>
            </a:r>
            <a:r>
              <a:rPr lang="en" sz="1500" b="1" dirty="0">
                <a:solidFill>
                  <a:schemeClr val="tx1"/>
                </a:solidFill>
                <a:latin typeface="Times New Roman" panose="02020603050405020304" pitchFamily="18" charset="0"/>
                <a:cs typeface="Times New Roman" panose="02020603050405020304" pitchFamily="18" charset="0"/>
              </a:rPr>
              <a:t>Inter-American Development Bank</a:t>
            </a:r>
            <a:r>
              <a:rPr lang="en" sz="1500" dirty="0">
                <a:solidFill>
                  <a:schemeClr val="tx1"/>
                </a:solidFill>
                <a:latin typeface="Times New Roman" panose="02020603050405020304" pitchFamily="18" charset="0"/>
                <a:cs typeface="Times New Roman" panose="02020603050405020304" pitchFamily="18" charset="0"/>
              </a:rPr>
              <a:t>, contributions by the United States government, and </a:t>
            </a:r>
            <a:r>
              <a:rPr lang="en" sz="1500" b="1" dirty="0">
                <a:solidFill>
                  <a:schemeClr val="tx1"/>
                </a:solidFill>
                <a:latin typeface="Times New Roman" panose="02020603050405020304" pitchFamily="18" charset="0"/>
                <a:cs typeface="Times New Roman" panose="02020603050405020304" pitchFamily="18" charset="0"/>
              </a:rPr>
              <a:t>The Clinton Foundation</a:t>
            </a:r>
            <a:r>
              <a:rPr lang="en" sz="1500" dirty="0">
                <a:solidFill>
                  <a:schemeClr val="tx1"/>
                </a:solidFill>
                <a:latin typeface="Times New Roman" panose="02020603050405020304" pitchFamily="18" charset="0"/>
                <a:cs typeface="Times New Roman" panose="02020603050405020304" pitchFamily="18" charset="0"/>
              </a:rPr>
              <a:t>. Bill Clinton and Hillary Clinton, United States Secretary of State, played central roles in supporting and promoting the project. The anchor tenant is SNH Global, S.A, a subsidiary of </a:t>
            </a:r>
            <a:r>
              <a:rPr lang="en" sz="1500" b="1" dirty="0">
                <a:solidFill>
                  <a:schemeClr val="tx1"/>
                </a:solidFill>
                <a:latin typeface="Times New Roman" panose="02020603050405020304" pitchFamily="18" charset="0"/>
                <a:cs typeface="Times New Roman" panose="02020603050405020304" pitchFamily="18" charset="0"/>
              </a:rPr>
              <a:t>Sae-A Trading Co. Ltd</a:t>
            </a:r>
            <a:r>
              <a:rPr lang="en" sz="1500" dirty="0">
                <a:solidFill>
                  <a:schemeClr val="tx1"/>
                </a:solidFill>
                <a:latin typeface="Times New Roman" panose="02020603050405020304" pitchFamily="18" charset="0"/>
                <a:cs typeface="Times New Roman" panose="02020603050405020304" pitchFamily="18" charset="0"/>
              </a:rPr>
              <a:t>, Sae-A, a global clothing manufacturer headquartered in South Korea. It will begin operations in the fall of 2012; a workforce of 20,000 is projected. The eventual workforce is projected to approach 65,000 and result in a tenfold expansion of population in the area to about 300,000 from its present 30,000. Social and environmental disruption is anticipated as the result of this hastily-planned project.	</a:t>
            </a:r>
          </a:p>
          <a:p>
            <a:pPr lvl="0" rtl="0">
              <a:spcBef>
                <a:spcPts val="0"/>
              </a:spcBef>
              <a:buClr>
                <a:schemeClr val="dk1"/>
              </a:buClr>
              <a:buSzPct val="84615"/>
              <a:buFont typeface="Arial"/>
              <a:buNone/>
            </a:pPr>
            <a:endParaRPr lang="en" sz="1500" dirty="0">
              <a:solidFill>
                <a:schemeClr val="tx1"/>
              </a:solidFill>
              <a:latin typeface="Times New Roman" panose="02020603050405020304" pitchFamily="18" charset="0"/>
              <a:cs typeface="Times New Roman" panose="02020603050405020304" pitchFamily="18" charset="0"/>
            </a:endParaRPr>
          </a:p>
          <a:p>
            <a:pPr lvl="0" rtl="0">
              <a:spcBef>
                <a:spcPts val="0"/>
              </a:spcBef>
              <a:buClr>
                <a:schemeClr val="dk1"/>
              </a:buClr>
              <a:buSzPct val="84615"/>
              <a:buFont typeface="Arial"/>
              <a:buNone/>
            </a:pPr>
            <a:r>
              <a:rPr lang="en" sz="1500" b="1" dirty="0">
                <a:solidFill>
                  <a:schemeClr val="tx1"/>
                </a:solidFill>
                <a:latin typeface="Times New Roman" panose="02020603050405020304" pitchFamily="18" charset="0"/>
                <a:cs typeface="Times New Roman" panose="02020603050405020304" pitchFamily="18" charset="0"/>
              </a:rPr>
              <a:t>Deborah Sontag (July 5, 2012). "Earthquake Relief Where Haiti Wasn’t Broken". </a:t>
            </a:r>
            <a:r>
              <a:rPr lang="en" sz="1500" b="1" i="1" dirty="0">
                <a:solidFill>
                  <a:schemeClr val="tx1"/>
                </a:solidFill>
                <a:latin typeface="Times New Roman" panose="02020603050405020304" pitchFamily="18" charset="0"/>
                <a:cs typeface="Times New Roman" panose="02020603050405020304" pitchFamily="18" charset="0"/>
              </a:rPr>
              <a:t>The New York Times</a:t>
            </a:r>
            <a:r>
              <a:rPr lang="en" sz="1500" b="1" dirty="0">
                <a:solidFill>
                  <a:schemeClr val="tx1"/>
                </a:solidFill>
                <a:latin typeface="Times New Roman" panose="02020603050405020304" pitchFamily="18" charset="0"/>
                <a:cs typeface="Times New Roman" panose="02020603050405020304" pitchFamily="18" charset="0"/>
              </a:rPr>
              <a:t>. Retrieved July 6, 2012.</a:t>
            </a:r>
          </a:p>
          <a:p>
            <a:pPr>
              <a:spcBef>
                <a:spcPts val="0"/>
              </a:spcBef>
              <a:buNone/>
            </a:pPr>
            <a:endParaRPr sz="15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Shape 298"/>
          <p:cNvPicPr preferRelativeResize="0"/>
          <p:nvPr/>
        </p:nvPicPr>
        <p:blipFill>
          <a:blip r:embed="rId3">
            <a:alphaModFix/>
          </a:blip>
          <a:stretch>
            <a:fillRect/>
          </a:stretch>
        </p:blipFill>
        <p:spPr>
          <a:xfrm>
            <a:off x="1476375" y="280987"/>
            <a:ext cx="6191250" cy="4581525"/>
          </a:xfrm>
          <a:prstGeom prst="rect">
            <a:avLst/>
          </a:prstGeom>
          <a:noFill/>
          <a:ln>
            <a:noFill/>
          </a:ln>
        </p:spPr>
      </p:pic>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Shape 303"/>
          <p:cNvSpPr txBox="1">
            <a:spLocks noGrp="1"/>
          </p:cNvSpPr>
          <p:nvPr>
            <p:ph type="body" idx="1"/>
          </p:nvPr>
        </p:nvSpPr>
        <p:spPr>
          <a:xfrm>
            <a:off x="457200" y="4406309"/>
            <a:ext cx="8229600" cy="519599"/>
          </a:xfrm>
          <a:prstGeom prst="rect">
            <a:avLst/>
          </a:prstGeom>
        </p:spPr>
        <p:txBody>
          <a:bodyPr lIns="91425" tIns="91425" rIns="91425" bIns="91425" anchor="ctr" anchorCtr="0">
            <a:normAutofit lnSpcReduction="10000"/>
          </a:bodyPr>
          <a:lstStyle/>
          <a:p>
            <a:pPr>
              <a:spcBef>
                <a:spcPts val="0"/>
              </a:spcBef>
              <a:buNone/>
            </a:pPr>
            <a:r>
              <a:rPr lang="en"/>
              <a:t>Caracol Industrial Park</a:t>
            </a:r>
          </a:p>
        </p:txBody>
      </p:sp>
      <p:pic>
        <p:nvPicPr>
          <p:cNvPr id="304" name="Shape 304"/>
          <p:cNvPicPr preferRelativeResize="0"/>
          <p:nvPr/>
        </p:nvPicPr>
        <p:blipFill>
          <a:blip r:embed="rId3">
            <a:alphaModFix/>
          </a:blip>
          <a:stretch>
            <a:fillRect/>
          </a:stretch>
        </p:blipFill>
        <p:spPr>
          <a:xfrm>
            <a:off x="11" y="446475"/>
            <a:ext cx="8518589" cy="3959824"/>
          </a:xfrm>
          <a:prstGeom prst="rect">
            <a:avLst/>
          </a:prstGeom>
          <a:noFill/>
          <a:ln>
            <a:noFill/>
          </a:ln>
        </p:spPr>
      </p:pic>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pic>
        <p:nvPicPr>
          <p:cNvPr id="309" name="Shape 309"/>
          <p:cNvPicPr preferRelativeResize="0"/>
          <p:nvPr/>
        </p:nvPicPr>
        <p:blipFill>
          <a:blip r:embed="rId3">
            <a:alphaModFix/>
          </a:blip>
          <a:stretch>
            <a:fillRect/>
          </a:stretch>
        </p:blipFill>
        <p:spPr>
          <a:xfrm>
            <a:off x="2000250" y="0"/>
            <a:ext cx="5143500" cy="5143500"/>
          </a:xfrm>
          <a:prstGeom prst="rect">
            <a:avLst/>
          </a:prstGeom>
          <a:noFill/>
          <a:ln>
            <a:noFill/>
          </a:ln>
        </p:spPr>
      </p:pic>
    </p:spTree>
  </p:cSld>
  <p:clrMapOvr>
    <a:masterClrMapping/>
  </p:clrMapOvr>
  <p:transition spd="slow">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Shape 314"/>
          <p:cNvSpPr txBox="1">
            <a:spLocks noGrp="1"/>
          </p:cNvSpPr>
          <p:nvPr>
            <p:ph type="body" idx="1"/>
          </p:nvPr>
        </p:nvSpPr>
        <p:spPr>
          <a:xfrm>
            <a:off x="457200" y="4406309"/>
            <a:ext cx="8229600" cy="519599"/>
          </a:xfrm>
          <a:prstGeom prst="rect">
            <a:avLst/>
          </a:prstGeom>
        </p:spPr>
        <p:txBody>
          <a:bodyPr lIns="91425" tIns="91425" rIns="91425" bIns="91425" anchor="ctr" anchorCtr="0">
            <a:normAutofit/>
          </a:bodyPr>
          <a:lstStyle/>
          <a:p>
            <a:pPr>
              <a:spcBef>
                <a:spcPts val="0"/>
              </a:spcBef>
              <a:buNone/>
            </a:pPr>
            <a:r>
              <a:rPr lang="en" sz="2200"/>
              <a:t>Wikileaks reveals US pressure to reduce minimum wage</a:t>
            </a:r>
          </a:p>
        </p:txBody>
      </p:sp>
      <p:sp>
        <p:nvSpPr>
          <p:cNvPr id="315" name="Shape 315"/>
          <p:cNvSpPr txBox="1"/>
          <p:nvPr/>
        </p:nvSpPr>
        <p:spPr>
          <a:xfrm>
            <a:off x="0" y="0"/>
            <a:ext cx="8641799" cy="4227300"/>
          </a:xfrm>
          <a:prstGeom prst="rect">
            <a:avLst/>
          </a:prstGeom>
          <a:noFill/>
          <a:ln>
            <a:noFill/>
          </a:ln>
        </p:spPr>
        <p:txBody>
          <a:bodyPr lIns="91425" tIns="91425" rIns="91425" bIns="91425" anchor="ctr" anchorCtr="0">
            <a:normAutofit/>
          </a:bodyPr>
          <a:lstStyle/>
          <a:p>
            <a:pPr lvl="0" rtl="0">
              <a:spcBef>
                <a:spcPts val="0"/>
              </a:spcBef>
              <a:spcAft>
                <a:spcPts val="800"/>
              </a:spcAft>
              <a:buNone/>
            </a:pPr>
            <a:r>
              <a:rPr lang="en" sz="1500" dirty="0">
                <a:solidFill>
                  <a:schemeClr val="dk1"/>
                </a:solidFill>
                <a:latin typeface="Times New Roman"/>
                <a:ea typeface="Times New Roman"/>
                <a:cs typeface="Times New Roman"/>
                <a:sym typeface="Times New Roman"/>
              </a:rPr>
              <a:t>It started when Haiti passed a law two years ago raising its minimum wage to 61 cents an hour. According to an embassy cable:</a:t>
            </a:r>
          </a:p>
          <a:p>
            <a:pPr lvl="0" rtl="0">
              <a:spcBef>
                <a:spcPts val="0"/>
              </a:spcBef>
              <a:spcAft>
                <a:spcPts val="800"/>
              </a:spcAft>
              <a:buNone/>
            </a:pPr>
            <a:r>
              <a:rPr lang="en" sz="1500" i="1" dirty="0">
                <a:solidFill>
                  <a:schemeClr val="dk1"/>
                </a:solidFill>
                <a:latin typeface="Times New Roman"/>
                <a:ea typeface="Times New Roman"/>
                <a:cs typeface="Times New Roman"/>
                <a:sym typeface="Times New Roman"/>
              </a:rPr>
              <a:t>This infuriated American corporations like Hanes and Levi Strauss that pay Haitians slave wages to sew their clothes. They said they would only fork over a seven-cent-an-hour increase, and they got the State Department involved. The U.S. ambassador put pressure on Haiti’s president, who duly carved out a $3 a day minimum wage for textile companies (the U.S. minimum wage, which itself is very low, works out to $58 a day).</a:t>
            </a:r>
          </a:p>
          <a:p>
            <a:pPr lvl="0" rtl="0">
              <a:spcBef>
                <a:spcPts val="0"/>
              </a:spcBef>
              <a:spcAft>
                <a:spcPts val="800"/>
              </a:spcAft>
              <a:buNone/>
            </a:pPr>
            <a:r>
              <a:rPr lang="en" sz="1500" i="1" dirty="0">
                <a:solidFill>
                  <a:schemeClr val="dk1"/>
                </a:solidFill>
                <a:latin typeface="Times New Roman"/>
                <a:ea typeface="Times New Roman"/>
                <a:cs typeface="Times New Roman"/>
                <a:sym typeface="Times New Roman"/>
              </a:rPr>
              <a:t>Haiti has about 25,000 garment workers. If you paid each of them $2 a day more, it would cost their employers $50,000 per working day, or about $12.5 million a year ... As of last year Hanes had 3,200 Haitians making t-shirts for it. Paying each of them two bucks a day more would cost it about $1.6 million a year. Hanesbrands Incorporated made $211 million on $4.3 billion in sales last year.</a:t>
            </a:r>
          </a:p>
          <a:p>
            <a:pPr lvl="0" rtl="0">
              <a:spcBef>
                <a:spcPts val="0"/>
              </a:spcBef>
              <a:spcAft>
                <a:spcPts val="800"/>
              </a:spcAft>
              <a:buNone/>
            </a:pPr>
            <a:r>
              <a:rPr lang="en" sz="1500" b="1" dirty="0">
                <a:solidFill>
                  <a:schemeClr val="dk1"/>
                </a:solidFill>
                <a:latin typeface="Times New Roman"/>
                <a:ea typeface="Times New Roman"/>
                <a:cs typeface="Times New Roman"/>
                <a:sym typeface="Times New Roman"/>
              </a:rPr>
              <a:t>Thanks to U.S. intervention, the minimum was raised only to 31 cents.</a:t>
            </a:r>
          </a:p>
          <a:p>
            <a:pPr lvl="0" rtl="0">
              <a:spcBef>
                <a:spcPts val="0"/>
              </a:spcBef>
              <a:spcAft>
                <a:spcPts val="800"/>
              </a:spcAft>
              <a:buNone/>
            </a:pPr>
            <a:r>
              <a:rPr lang="en" sz="1500" dirty="0">
                <a:solidFill>
                  <a:schemeClr val="dk1"/>
                </a:solidFill>
                <a:latin typeface="Times New Roman"/>
                <a:ea typeface="Times New Roman"/>
                <a:cs typeface="Times New Roman"/>
                <a:sym typeface="Times New Roman"/>
              </a:rPr>
              <a:t>These papers have come to light thanks to Haiti Liberte, a small Haitian newspaper with offices in Port-au-Prince and New York City</a:t>
            </a:r>
            <a:r>
              <a:rPr lang="en" sz="1500" i="1" dirty="0">
                <a:solidFill>
                  <a:schemeClr val="dk1"/>
                </a:solidFill>
                <a:latin typeface="Times New Roman"/>
                <a:ea typeface="Times New Roman"/>
                <a:cs typeface="Times New Roman"/>
                <a:sym typeface="Times New Roman"/>
              </a:rPr>
              <a:t>.</a:t>
            </a:r>
          </a:p>
        </p:txBody>
      </p:sp>
    </p:spTree>
  </p:cSld>
  <p:clrMapOvr>
    <a:masterClrMapping/>
  </p:clrMapOvr>
  <p:transition spd="slow">
    <p:cu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Shape 320"/>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sz="4000"/>
              <a:t>Environment </a:t>
            </a:r>
          </a:p>
        </p:txBody>
      </p:sp>
      <p:sp>
        <p:nvSpPr>
          <p:cNvPr id="321" name="Shape 321"/>
          <p:cNvSpPr txBox="1">
            <a:spLocks noGrp="1"/>
          </p:cNvSpPr>
          <p:nvPr>
            <p:ph type="body" idx="1"/>
          </p:nvPr>
        </p:nvSpPr>
        <p:spPr>
          <a:xfrm>
            <a:off x="170025" y="1460500"/>
            <a:ext cx="8516700" cy="3465299"/>
          </a:xfrm>
          <a:prstGeom prst="rect">
            <a:avLst/>
          </a:prstGeom>
        </p:spPr>
        <p:txBody>
          <a:bodyPr lIns="91425" tIns="91425" rIns="91425" bIns="91425" anchor="t" anchorCtr="0">
            <a:normAutofit/>
          </a:bodyPr>
          <a:lstStyle/>
          <a:p>
            <a:pPr lvl="0" rtl="0">
              <a:spcBef>
                <a:spcPts val="0"/>
              </a:spcBef>
              <a:buClr>
                <a:schemeClr val="dk1"/>
              </a:buClr>
              <a:buSzPct val="36666"/>
              <a:buFont typeface="Arial"/>
              <a:buNone/>
            </a:pPr>
            <a:r>
              <a:rPr lang="en"/>
              <a:t>What the UN fact sheet says:</a:t>
            </a:r>
          </a:p>
          <a:p>
            <a:pPr lvl="0" rtl="0">
              <a:spcBef>
                <a:spcPts val="0"/>
              </a:spcBef>
              <a:buNone/>
            </a:pPr>
            <a:endParaRPr sz="1800"/>
          </a:p>
          <a:p>
            <a:pPr lvl="0" rtl="0">
              <a:spcBef>
                <a:spcPts val="0"/>
              </a:spcBef>
              <a:buNone/>
            </a:pPr>
            <a:r>
              <a:rPr lang="en" sz="1800"/>
              <a:t>-Country’s forest cover dramatically decreased and watershed are degraded. </a:t>
            </a:r>
          </a:p>
          <a:p>
            <a:pPr lvl="0" rtl="0">
              <a:spcBef>
                <a:spcPts val="0"/>
              </a:spcBef>
              <a:buNone/>
            </a:pPr>
            <a:r>
              <a:rPr lang="en" sz="1800"/>
              <a:t>-The U.N. works in watershed management, promotion of renewable energy.</a:t>
            </a:r>
          </a:p>
          <a:p>
            <a:pPr lvl="0" rtl="0">
              <a:spcBef>
                <a:spcPts val="0"/>
              </a:spcBef>
              <a:buNone/>
            </a:pPr>
            <a:r>
              <a:rPr lang="en" sz="1800"/>
              <a:t>-Helped with the construction of two hydropower stations.</a:t>
            </a:r>
          </a:p>
          <a:p>
            <a:pPr lvl="0" rtl="0">
              <a:spcBef>
                <a:spcPts val="0"/>
              </a:spcBef>
              <a:buNone/>
            </a:pPr>
            <a:r>
              <a:rPr lang="en" sz="1800"/>
              <a:t>-Planted more than 300 hectares with forest and fruit tree.</a:t>
            </a:r>
          </a:p>
          <a:p>
            <a:pPr lvl="0" rtl="0">
              <a:spcBef>
                <a:spcPts val="0"/>
              </a:spcBef>
              <a:buNone/>
            </a:pPr>
            <a:endParaRPr sz="1800"/>
          </a:p>
        </p:txBody>
      </p:sp>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Shape 326"/>
          <p:cNvSpPr txBox="1">
            <a:spLocks noGrp="1"/>
          </p:cNvSpPr>
          <p:nvPr>
            <p:ph type="title"/>
          </p:nvPr>
        </p:nvSpPr>
        <p:spPr>
          <a:xfrm>
            <a:off x="425950" y="87402"/>
            <a:ext cx="8229600" cy="1141499"/>
          </a:xfrm>
          <a:prstGeom prst="rect">
            <a:avLst/>
          </a:prstGeom>
        </p:spPr>
        <p:txBody>
          <a:bodyPr lIns="91425" tIns="91425" rIns="91425" bIns="91425" anchor="b" anchorCtr="0">
            <a:normAutofit/>
          </a:bodyPr>
          <a:lstStyle/>
          <a:p>
            <a:pPr>
              <a:spcBef>
                <a:spcPts val="0"/>
              </a:spcBef>
              <a:buNone/>
            </a:pPr>
            <a:r>
              <a:rPr lang="en"/>
              <a:t>Environment</a:t>
            </a:r>
          </a:p>
        </p:txBody>
      </p:sp>
      <p:sp>
        <p:nvSpPr>
          <p:cNvPr id="327" name="Shape 327"/>
          <p:cNvSpPr txBox="1"/>
          <p:nvPr/>
        </p:nvSpPr>
        <p:spPr>
          <a:xfrm>
            <a:off x="104100" y="1228900"/>
            <a:ext cx="7642499" cy="3556500"/>
          </a:xfrm>
          <a:prstGeom prst="rect">
            <a:avLst/>
          </a:prstGeom>
          <a:noFill/>
          <a:ln>
            <a:noFill/>
          </a:ln>
        </p:spPr>
        <p:txBody>
          <a:bodyPr lIns="91425" tIns="91425" rIns="91425" bIns="91425" anchor="ctr" anchorCtr="0">
            <a:normAutofit/>
          </a:bodyPr>
          <a:lstStyle/>
          <a:p>
            <a:pPr lvl="0" rtl="0">
              <a:spcBef>
                <a:spcPts val="0"/>
              </a:spcBef>
              <a:buNone/>
            </a:pPr>
            <a:r>
              <a:rPr lang="en" sz="1800" i="1">
                <a:solidFill>
                  <a:schemeClr val="dk1"/>
                </a:solidFill>
              </a:rPr>
              <a:t>UN Fact Sheet:</a:t>
            </a:r>
          </a:p>
          <a:p>
            <a:pPr lvl="0" rtl="0">
              <a:spcBef>
                <a:spcPts val="0"/>
              </a:spcBef>
              <a:buNone/>
            </a:pPr>
            <a:r>
              <a:rPr lang="en" sz="1800" i="1">
                <a:solidFill>
                  <a:schemeClr val="dk1"/>
                </a:solidFill>
              </a:rPr>
              <a:t>Over the past thirty years, the country’s forest cover dramatically decreased and now represents less than two per cent of the Haitian territory. Eighty-five per cent of the country’s watersheds are degraded. Such degradation causes frequent floods, soil erosion, and important losses of nutrients essential for agriculture.  </a:t>
            </a:r>
          </a:p>
        </p:txBody>
      </p:sp>
    </p:spTree>
  </p:cSld>
  <p:clrMapOvr>
    <a:masterClrMapping/>
  </p:clrMapOvr>
  <p:transition spd="slow">
    <p:cu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pic>
        <p:nvPicPr>
          <p:cNvPr id="332" name="Shape 332"/>
          <p:cNvPicPr preferRelativeResize="0"/>
          <p:nvPr/>
        </p:nvPicPr>
        <p:blipFill>
          <a:blip r:embed="rId3">
            <a:alphaModFix/>
          </a:blip>
          <a:stretch>
            <a:fillRect/>
          </a:stretch>
        </p:blipFill>
        <p:spPr>
          <a:xfrm>
            <a:off x="646219" y="0"/>
            <a:ext cx="7851563" cy="5143500"/>
          </a:xfrm>
          <a:prstGeom prst="rect">
            <a:avLst/>
          </a:prstGeom>
          <a:noFill/>
          <a:ln>
            <a:noFill/>
          </a:ln>
        </p:spPr>
      </p:pic>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Shape 337"/>
          <p:cNvPicPr preferRelativeResize="0"/>
          <p:nvPr/>
        </p:nvPicPr>
        <p:blipFill>
          <a:blip r:embed="rId3">
            <a:alphaModFix/>
          </a:blip>
          <a:stretch>
            <a:fillRect/>
          </a:stretch>
        </p:blipFill>
        <p:spPr>
          <a:xfrm>
            <a:off x="899096" y="0"/>
            <a:ext cx="7345807" cy="5143499"/>
          </a:xfrm>
          <a:prstGeom prst="rect">
            <a:avLst/>
          </a:prstGeom>
          <a:noFill/>
          <a:ln>
            <a:noFill/>
          </a:ln>
        </p:spPr>
      </p:pic>
    </p:spTree>
  </p:cSld>
  <p:clrMapOvr>
    <a:masterClrMapping/>
  </p:clrMapOvr>
  <p:transition spd="slow">
    <p:cu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Shape 342"/>
          <p:cNvPicPr preferRelativeResize="0"/>
          <p:nvPr/>
        </p:nvPicPr>
        <p:blipFill>
          <a:blip r:embed="rId3">
            <a:alphaModFix/>
          </a:blip>
          <a:stretch>
            <a:fillRect/>
          </a:stretch>
        </p:blipFill>
        <p:spPr>
          <a:xfrm>
            <a:off x="1292069" y="114975"/>
            <a:ext cx="6713364" cy="5028525"/>
          </a:xfrm>
          <a:prstGeom prst="rect">
            <a:avLst/>
          </a:prstGeom>
          <a:noFill/>
          <a:ln>
            <a:noFill/>
          </a:ln>
        </p:spPr>
      </p:pic>
    </p:spTree>
  </p:cSld>
  <p:clrMapOvr>
    <a:masterClrMapping/>
  </p:clrMapOvr>
  <p:transition spd="slow">
    <p:cu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pic>
        <p:nvPicPr>
          <p:cNvPr id="347" name="Shape 347"/>
          <p:cNvPicPr preferRelativeResize="0"/>
          <p:nvPr/>
        </p:nvPicPr>
        <p:blipFill>
          <a:blip r:embed="rId3">
            <a:alphaModFix/>
          </a:blip>
          <a:stretch>
            <a:fillRect/>
          </a:stretch>
        </p:blipFill>
        <p:spPr>
          <a:xfrm>
            <a:off x="1143000" y="0"/>
            <a:ext cx="6858000" cy="5143500"/>
          </a:xfrm>
          <a:prstGeom prst="rect">
            <a:avLst/>
          </a:prstGeom>
          <a:noFill/>
          <a:ln>
            <a:noFill/>
          </a:ln>
        </p:spPr>
      </p:pic>
    </p:spTree>
  </p:cSld>
  <p:clrMapOvr>
    <a:masterClrMapping/>
  </p:clrMapOvr>
  <p:transition spd="slow">
    <p:cu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Shape 352"/>
          <p:cNvSpPr txBox="1">
            <a:spLocks noGrp="1"/>
          </p:cNvSpPr>
          <p:nvPr>
            <p:ph type="title"/>
          </p:nvPr>
        </p:nvSpPr>
        <p:spPr>
          <a:xfrm>
            <a:off x="457200" y="205977"/>
            <a:ext cx="8229600" cy="1141499"/>
          </a:xfrm>
          <a:prstGeom prst="rect">
            <a:avLst/>
          </a:prstGeom>
        </p:spPr>
        <p:txBody>
          <a:bodyPr lIns="91425" tIns="91425" rIns="91425" bIns="91425" anchor="b" anchorCtr="0">
            <a:normAutofit/>
          </a:bodyPr>
          <a:lstStyle/>
          <a:p>
            <a:pPr>
              <a:spcBef>
                <a:spcPts val="0"/>
              </a:spcBef>
              <a:buNone/>
            </a:pPr>
            <a:r>
              <a:rPr lang="en"/>
              <a:t>Education</a:t>
            </a:r>
          </a:p>
        </p:txBody>
      </p:sp>
      <p:sp>
        <p:nvSpPr>
          <p:cNvPr id="353" name="Shape 353"/>
          <p:cNvSpPr txBox="1"/>
          <p:nvPr/>
        </p:nvSpPr>
        <p:spPr>
          <a:xfrm>
            <a:off x="135350" y="1613850"/>
            <a:ext cx="8756400" cy="3165299"/>
          </a:xfrm>
          <a:prstGeom prst="rect">
            <a:avLst/>
          </a:prstGeom>
          <a:noFill/>
          <a:ln>
            <a:noFill/>
          </a:ln>
        </p:spPr>
        <p:txBody>
          <a:bodyPr lIns="91425" tIns="91425" rIns="91425" bIns="91425" anchor="t" anchorCtr="0">
            <a:normAutofit/>
          </a:bodyPr>
          <a:lstStyle/>
          <a:p>
            <a:pPr lvl="0" rtl="0">
              <a:spcBef>
                <a:spcPts val="0"/>
              </a:spcBef>
              <a:buNone/>
            </a:pPr>
            <a:endParaRPr sz="1200" dirty="0">
              <a:solidFill>
                <a:schemeClr val="dk1"/>
              </a:solidFill>
              <a:latin typeface="Times New Roman"/>
              <a:ea typeface="Times New Roman"/>
              <a:cs typeface="Times New Roman"/>
              <a:sym typeface="Times New Roman"/>
            </a:endParaRPr>
          </a:p>
          <a:p>
            <a:pPr lvl="0" rtl="0">
              <a:spcBef>
                <a:spcPts val="600"/>
              </a:spcBef>
              <a:buNone/>
            </a:pPr>
            <a:r>
              <a:rPr lang="en" sz="2000" dirty="0">
                <a:solidFill>
                  <a:schemeClr val="dk2"/>
                </a:solidFill>
                <a:latin typeface="Times New Roman"/>
                <a:ea typeface="Times New Roman"/>
                <a:cs typeface="Times New Roman"/>
                <a:sym typeface="Times New Roman"/>
              </a:rPr>
              <a:t>The U.N. works with the government of Haiti to increase children’s access to school, abolish education fees, and  define quality standards for state and non-state service providers. </a:t>
            </a:r>
          </a:p>
          <a:p>
            <a:pPr lvl="0" rtl="0">
              <a:spcBef>
                <a:spcPts val="600"/>
              </a:spcBef>
              <a:buNone/>
            </a:pPr>
            <a:r>
              <a:rPr lang="en" sz="2000" dirty="0">
                <a:solidFill>
                  <a:schemeClr val="dk2"/>
                </a:solidFill>
                <a:latin typeface="Times New Roman"/>
                <a:ea typeface="Times New Roman"/>
                <a:cs typeface="Times New Roman"/>
                <a:sym typeface="Times New Roman"/>
              </a:rPr>
              <a:t>77% of children of primary school age (11-16) are attending primary school. </a:t>
            </a:r>
            <a:r>
              <a:rPr lang="en" sz="2000" dirty="0" smtClean="0">
                <a:solidFill>
                  <a:schemeClr val="dk2"/>
                </a:solidFill>
                <a:latin typeface="Times New Roman"/>
                <a:ea typeface="Times New Roman"/>
                <a:cs typeface="Times New Roman"/>
                <a:sym typeface="Times New Roman"/>
              </a:rPr>
              <a:t>The government of Haiti reports that it will likely meet its MDG in reagrds to education.</a:t>
            </a:r>
          </a:p>
          <a:p>
            <a:pPr lvl="0" rtl="0">
              <a:spcBef>
                <a:spcPts val="600"/>
              </a:spcBef>
              <a:buNone/>
            </a:pPr>
            <a:endParaRPr lang="en" sz="2000" dirty="0">
              <a:solidFill>
                <a:schemeClr val="dk2"/>
              </a:solidFill>
              <a:latin typeface="Times New Roman"/>
              <a:ea typeface="Times New Roman"/>
              <a:cs typeface="Times New Roman"/>
              <a:sym typeface="Times New Roman"/>
            </a:endParaRPr>
          </a:p>
          <a:p>
            <a:pPr lvl="0" rtl="0">
              <a:spcBef>
                <a:spcPts val="600"/>
              </a:spcBef>
              <a:buNone/>
            </a:pPr>
            <a:r>
              <a:rPr lang="en" sz="2000" dirty="0">
                <a:solidFill>
                  <a:schemeClr val="dk2"/>
                </a:solidFill>
                <a:latin typeface="Times New Roman"/>
                <a:ea typeface="Times New Roman"/>
                <a:cs typeface="Times New Roman"/>
                <a:sym typeface="Times New Roman"/>
              </a:rPr>
              <a:t>According to US State Department Haiti has a child slave (</a:t>
            </a:r>
            <a:r>
              <a:rPr lang="en" sz="2000" b="1" dirty="0">
                <a:solidFill>
                  <a:schemeClr val="dk2"/>
                </a:solidFill>
                <a:latin typeface="Times New Roman"/>
                <a:ea typeface="Times New Roman"/>
                <a:cs typeface="Times New Roman"/>
                <a:sym typeface="Times New Roman"/>
              </a:rPr>
              <a:t>Restovek</a:t>
            </a:r>
            <a:r>
              <a:rPr lang="en" sz="2000" dirty="0">
                <a:solidFill>
                  <a:schemeClr val="dk2"/>
                </a:solidFill>
                <a:latin typeface="Times New Roman"/>
                <a:ea typeface="Times New Roman"/>
                <a:cs typeface="Times New Roman"/>
                <a:sym typeface="Times New Roman"/>
              </a:rPr>
              <a:t>) population around </a:t>
            </a:r>
            <a:r>
              <a:rPr lang="en" sz="2000" b="1" dirty="0">
                <a:solidFill>
                  <a:schemeClr val="dk2"/>
                </a:solidFill>
                <a:latin typeface="Times New Roman"/>
                <a:ea typeface="Times New Roman"/>
                <a:cs typeface="Times New Roman"/>
                <a:sym typeface="Times New Roman"/>
              </a:rPr>
              <a:t>225,000</a:t>
            </a:r>
            <a:r>
              <a:rPr lang="en" sz="2000" dirty="0">
                <a:solidFill>
                  <a:schemeClr val="dk2"/>
                </a:solidFill>
                <a:latin typeface="Times New Roman"/>
                <a:ea typeface="Times New Roman"/>
                <a:cs typeface="Times New Roman"/>
                <a:sym typeface="Times New Roman"/>
              </a:rPr>
              <a:t>.</a:t>
            </a:r>
          </a:p>
          <a:p>
            <a:pPr>
              <a:spcBef>
                <a:spcPts val="0"/>
              </a:spcBef>
              <a:buNone/>
            </a:pPr>
            <a:endParaRPr sz="2000" dirty="0">
              <a:latin typeface="Times New Roman"/>
              <a:ea typeface="Times New Roman"/>
              <a:cs typeface="Times New Roman"/>
              <a:sym typeface="Times New Roman"/>
            </a:endParaRPr>
          </a:p>
        </p:txBody>
      </p:sp>
    </p:spTree>
  </p:cSld>
  <p:clrMapOvr>
    <a:masterClrMapping/>
  </p:clrMapOvr>
  <p:transition spd="slow">
    <p:cu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358" name="Shape 358"/>
          <p:cNvPicPr preferRelativeResize="0"/>
          <p:nvPr/>
        </p:nvPicPr>
        <p:blipFill>
          <a:blip r:embed="rId3">
            <a:alphaModFix/>
          </a:blip>
          <a:stretch>
            <a:fillRect/>
          </a:stretch>
        </p:blipFill>
        <p:spPr>
          <a:xfrm>
            <a:off x="0" y="44123"/>
            <a:ext cx="9089000" cy="5024825"/>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name="modern">
  <a:themeElements>
    <a:clrScheme name="Custom 348">
      <a:dk1>
        <a:srgbClr val="000000"/>
      </a:dk1>
      <a:lt1>
        <a:srgbClr val="FFFFFF"/>
      </a:lt1>
      <a:dk2>
        <a:srgbClr val="191919"/>
      </a:dk2>
      <a:lt2>
        <a:srgbClr val="CCCCCC"/>
      </a:lt2>
      <a:accent1>
        <a:srgbClr val="7E5554"/>
      </a:accent1>
      <a:accent2>
        <a:srgbClr val="910A10"/>
      </a:accent2>
      <a:accent3>
        <a:srgbClr val="84294D"/>
      </a:accent3>
      <a:accent4>
        <a:srgbClr val="DA823B"/>
      </a:accent4>
      <a:accent5>
        <a:srgbClr val="625D3C"/>
      </a:accent5>
      <a:accent6>
        <a:srgbClr val="00384A"/>
      </a:accent6>
      <a:hlink>
        <a:srgbClr val="227A78"/>
      </a:hlink>
      <a:folHlink>
        <a:srgbClr val="39474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3540</Words>
  <Application>Microsoft Office PowerPoint</Application>
  <PresentationFormat>On-screen Show (16:9)</PresentationFormat>
  <Paragraphs>194</Paragraphs>
  <Slides>58</Slides>
  <Notes>58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58</vt:i4>
      </vt:variant>
    </vt:vector>
  </HeadingPairs>
  <TitlesOfParts>
    <vt:vector size="62" baseType="lpstr">
      <vt:lpstr>Arial</vt:lpstr>
      <vt:lpstr>Georgia</vt:lpstr>
      <vt:lpstr>Times New Roman</vt:lpstr>
      <vt:lpstr>modern</vt:lpstr>
      <vt:lpstr>HAITI 2014</vt:lpstr>
      <vt:lpstr>PowerPoint Presentation</vt:lpstr>
      <vt:lpstr>PowerPoint Presentation</vt:lpstr>
      <vt:lpstr>PowerPoint Presentation</vt:lpstr>
      <vt:lpstr>PowerPoint Presentation</vt:lpstr>
      <vt:lpstr>PowerPoint Presentation</vt:lpstr>
      <vt:lpstr>Haiti Vital Data</vt:lpstr>
      <vt:lpstr>Haiti Vital Data</vt:lpstr>
      <vt:lpstr>PowerPoint Presentation</vt:lpstr>
      <vt:lpstr>PowerPoint Presentation</vt:lpstr>
      <vt:lpstr>Haiti Vital Historical Data</vt:lpstr>
      <vt:lpstr>PowerPoint Presentation</vt:lpstr>
      <vt:lpstr>Haiti Vital Historical Data</vt:lpstr>
      <vt:lpstr>PowerPoint Presentation</vt:lpstr>
      <vt:lpstr>Earthquake of 2010</vt:lpstr>
      <vt:lpstr>PowerPoint Presentation</vt:lpstr>
      <vt:lpstr>PowerPoint Presentation</vt:lpstr>
      <vt:lpstr>What is MINUSTAH?</vt:lpstr>
      <vt:lpstr>PowerPoint Presentation</vt:lpstr>
      <vt:lpstr>Rule of Law/ UN Statistics</vt:lpstr>
      <vt:lpstr>Rule of Law</vt:lpstr>
      <vt:lpstr>Governance</vt:lpstr>
      <vt:lpstr>Lavalas ou l’arme</vt:lpstr>
      <vt:lpstr>PowerPoint Presentation</vt:lpstr>
      <vt:lpstr>PowerPoint Presentation</vt:lpstr>
      <vt:lpstr>Dominican-Haitian Relations</vt:lpstr>
      <vt:lpstr>Return and Rehabilitation</vt:lpstr>
      <vt:lpstr>PowerPoint Presentation</vt:lpstr>
      <vt:lpstr>PowerPoint Presentation</vt:lpstr>
      <vt:lpstr>PowerPoint Presentation</vt:lpstr>
      <vt:lpstr>PowerPoint Presentation</vt:lpstr>
      <vt:lpstr>PowerPoint Presentation</vt:lpstr>
      <vt:lpstr>PowerPoint Presentation</vt:lpstr>
      <vt:lpstr>Disaster Risk Reduction</vt:lpstr>
      <vt:lpstr>Health</vt:lpstr>
      <vt:lpstr>Health</vt:lpstr>
      <vt:lpstr>Health</vt:lpstr>
      <vt:lpstr>PowerPoint Presentation</vt:lpstr>
      <vt:lpstr>PowerPoint Presentation</vt:lpstr>
      <vt:lpstr>PowerPoint Presentation</vt:lpstr>
      <vt:lpstr>PowerPoint Presentation</vt:lpstr>
      <vt:lpstr>PowerPoint Presentation</vt:lpstr>
      <vt:lpstr>Cholera Prevention &amp; Response</vt:lpstr>
      <vt:lpstr>Humanitarian Action</vt:lpstr>
      <vt:lpstr>Employment and Job Creation</vt:lpstr>
      <vt:lpstr>The Caracol Industrial Park</vt:lpstr>
      <vt:lpstr>PowerPoint Presentation</vt:lpstr>
      <vt:lpstr>PowerPoint Presentation</vt:lpstr>
      <vt:lpstr>PowerPoint Presentation</vt:lpstr>
      <vt:lpstr>PowerPoint Presentation</vt:lpstr>
      <vt:lpstr>Environment </vt:lpstr>
      <vt:lpstr>Environment</vt:lpstr>
      <vt:lpstr>PowerPoint Presentation</vt:lpstr>
      <vt:lpstr>PowerPoint Presentation</vt:lpstr>
      <vt:lpstr>PowerPoint Presentation</vt:lpstr>
      <vt:lpstr>PowerPoint Presentation</vt:lpstr>
      <vt:lpstr>Education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HAITI 2014</dc:title>
  <cp:lastModifiedBy>Walter Adler</cp:lastModifiedBy>
  <cp:revision>1</cp:revision>
  <dcterms:modified xsi:type="dcterms:W3CDTF">2014-09-21T20:41:33Z</dcterms:modified>
</cp:coreProperties>
</file>